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  <p:sldMasterId id="2147483663" r:id="rId2"/>
    <p:sldMasterId id="2147483664" r:id="rId3"/>
  </p:sldMasterIdLst>
  <p:notesMasterIdLst>
    <p:notesMasterId r:id="rId21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88163" cy="100203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3E57609-81F2-4608-A436-F8AC7E572754}">
  <a:tblStyle styleId="{C3E57609-81F2-4608-A436-F8AC7E57275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132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8250" y="751500"/>
            <a:ext cx="4592325" cy="37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27675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:notes"/>
          <p:cNvSpPr txBox="1">
            <a:spLocks noGrp="1"/>
          </p:cNvSpPr>
          <p:nvPr>
            <p:ph type="body" idx="1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:notes"/>
          <p:cNvSpPr txBox="1">
            <a:spLocks noGrp="1"/>
          </p:cNvSpPr>
          <p:nvPr>
            <p:ph type="body" idx="1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:notes"/>
          <p:cNvSpPr txBox="1">
            <a:spLocks noGrp="1"/>
          </p:cNvSpPr>
          <p:nvPr>
            <p:ph type="body" idx="1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3:notes"/>
          <p:cNvSpPr txBox="1">
            <a:spLocks noGrp="1"/>
          </p:cNvSpPr>
          <p:nvPr>
            <p:ph type="body" idx="1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4:notes"/>
          <p:cNvSpPr txBox="1">
            <a:spLocks noGrp="1"/>
          </p:cNvSpPr>
          <p:nvPr>
            <p:ph type="body" idx="1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5:notes"/>
          <p:cNvSpPr txBox="1">
            <a:spLocks noGrp="1"/>
          </p:cNvSpPr>
          <p:nvPr>
            <p:ph type="body" idx="1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085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340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:notes"/>
          <p:cNvSpPr txBox="1">
            <a:spLocks noGrp="1"/>
          </p:cNvSpPr>
          <p:nvPr>
            <p:ph type="body" idx="1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 txBox="1">
            <a:spLocks noGrp="1"/>
          </p:cNvSpPr>
          <p:nvPr>
            <p:ph type="body" idx="1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:notes"/>
          <p:cNvSpPr txBox="1">
            <a:spLocks noGrp="1"/>
          </p:cNvSpPr>
          <p:nvPr>
            <p:ph type="body" idx="1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 txBox="1">
            <a:spLocks noGrp="1"/>
          </p:cNvSpPr>
          <p:nvPr>
            <p:ph type="body" idx="1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 txBox="1">
            <a:spLocks noGrp="1"/>
          </p:cNvSpPr>
          <p:nvPr>
            <p:ph type="body" idx="1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:notes"/>
          <p:cNvSpPr txBox="1">
            <a:spLocks noGrp="1"/>
          </p:cNvSpPr>
          <p:nvPr>
            <p:ph type="body" idx="1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:notes"/>
          <p:cNvSpPr txBox="1">
            <a:spLocks noGrp="1"/>
          </p:cNvSpPr>
          <p:nvPr>
            <p:ph type="body" idx="1"/>
          </p:nvPr>
        </p:nvSpPr>
        <p:spPr>
          <a:xfrm>
            <a:off x="688800" y="4759625"/>
            <a:ext cx="5510500" cy="4509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аблица" type="tbl">
  <p:cSld name="TAB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"/>
          <p:cNvSpPr txBox="1">
            <a:spLocks noGrp="1"/>
          </p:cNvSpPr>
          <p:nvPr>
            <p:ph type="ctrTitle"/>
          </p:nvPr>
        </p:nvSpPr>
        <p:spPr>
          <a:xfrm>
            <a:off x="457200" y="1447800"/>
            <a:ext cx="82296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1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схема или организационная диаграмма" type="dgm">
  <p:cSld name="DIAGRAM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"/>
          <p:cNvSpPr>
            <a:spLocks noGrp="1"/>
          </p:cNvSpPr>
          <p:nvPr>
            <p:ph type="dgm" idx="2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xfrm rot="5400000">
            <a:off x="4724400" y="2133600"/>
            <a:ext cx="58674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 rot="5400000">
            <a:off x="533400" y="152400"/>
            <a:ext cx="58674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1"/>
          </p:nvPr>
        </p:nvSpPr>
        <p:spPr>
          <a:xfrm rot="5400000">
            <a:off x="2324100" y="-266700"/>
            <a:ext cx="44958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1800"/>
            </a:gs>
            <a:gs pos="100000">
              <a:schemeClr val="dk2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" name="Google Shape;7;p1"/>
            <p:cNvSpPr/>
            <p:nvPr/>
          </p:nvSpPr>
          <p:spPr>
            <a:xfrm>
              <a:off x="0" y="3072"/>
              <a:ext cx="5760" cy="1248"/>
            </a:xfrm>
            <a:custGeom>
              <a:avLst/>
              <a:gdLst/>
              <a:ahLst/>
              <a:cxnLst/>
              <a:rect l="l" t="t" r="r" b="b"/>
              <a:pathLst>
                <a:path w="6027" h="2296" extrusionOk="0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0" y="0"/>
              <a:ext cx="5760" cy="3072"/>
            </a:xfrm>
            <a:custGeom>
              <a:avLst/>
              <a:gdLst/>
              <a:ahLst/>
              <a:cxnLst/>
              <a:rect l="l" t="t" r="r" b="b"/>
              <a:pathLst>
                <a:path w="6027" h="2296" extrusionOk="0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>
              <a:gsLst>
                <a:gs pos="0">
                  <a:srgbClr val="471800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9;p1"/>
          <p:cNvSpPr/>
          <p:nvPr/>
        </p:nvSpPr>
        <p:spPr>
          <a:xfrm>
            <a:off x="6248400" y="6262687"/>
            <a:ext cx="2895600" cy="609600"/>
          </a:xfrm>
          <a:custGeom>
            <a:avLst/>
            <a:gdLst/>
            <a:ahLst/>
            <a:cxnLst/>
            <a:rect l="l" t="t" r="r" b="b"/>
            <a:pathLst>
              <a:path w="5748" h="246" extrusionOk="0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hlink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" name="Google Shape;10;p1"/>
          <p:cNvGrpSpPr/>
          <p:nvPr/>
        </p:nvGrpSpPr>
        <p:grpSpPr>
          <a:xfrm>
            <a:off x="0" y="6019800"/>
            <a:ext cx="7848600" cy="857251"/>
            <a:chOff x="0" y="3792"/>
            <a:chExt cx="4944" cy="540"/>
          </a:xfrm>
        </p:grpSpPr>
        <p:sp>
          <p:nvSpPr>
            <p:cNvPr id="11" name="Google Shape;11;p1"/>
            <p:cNvSpPr/>
            <p:nvPr/>
          </p:nvSpPr>
          <p:spPr>
            <a:xfrm>
              <a:off x="1488" y="3792"/>
              <a:ext cx="3240" cy="536"/>
            </a:xfrm>
            <a:custGeom>
              <a:avLst/>
              <a:gdLst/>
              <a:ahLst/>
              <a:cxnLst/>
              <a:rect l="l" t="t" r="r" b="b"/>
              <a:pathLst>
                <a:path w="3240" h="536" extrusionOk="0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>
              <a:gsLst>
                <a:gs pos="0">
                  <a:srgbClr val="887C68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12;p1"/>
            <p:cNvGrpSpPr/>
            <p:nvPr/>
          </p:nvGrpSpPr>
          <p:grpSpPr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3" name="Google Shape;13;p1"/>
              <p:cNvSpPr/>
              <p:nvPr/>
            </p:nvSpPr>
            <p:spPr>
              <a:xfrm>
                <a:off x="3948" y="3799"/>
                <a:ext cx="996" cy="533"/>
              </a:xfrm>
              <a:custGeom>
                <a:avLst/>
                <a:gdLst/>
                <a:ahLst/>
                <a:cxnLst/>
                <a:rect l="l" t="t" r="r" b="b"/>
                <a:pathLst>
                  <a:path w="996" h="533" extrusionOk="0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2677" y="3792"/>
                <a:ext cx="186" cy="395"/>
              </a:xfrm>
              <a:custGeom>
                <a:avLst/>
                <a:gdLst/>
                <a:ahLst/>
                <a:cxnLst/>
                <a:rect l="l" t="t" r="r" b="b"/>
                <a:pathLst>
                  <a:path w="186" h="353" extrusionOk="0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3030" y="3893"/>
                <a:ext cx="378" cy="271"/>
              </a:xfrm>
              <a:custGeom>
                <a:avLst/>
                <a:gdLst/>
                <a:ahLst/>
                <a:cxnLst/>
                <a:rect l="l" t="t" r="r" b="b"/>
                <a:pathLst>
                  <a:path w="378" h="271" extrusionOk="0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3628" y="3866"/>
                <a:ext cx="155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55" h="66" extrusionOk="0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1"/>
              <p:cNvSpPr/>
              <p:nvPr/>
            </p:nvSpPr>
            <p:spPr>
              <a:xfrm>
                <a:off x="2486" y="3859"/>
                <a:ext cx="42" cy="81"/>
              </a:xfrm>
              <a:custGeom>
                <a:avLst/>
                <a:gdLst/>
                <a:ahLst/>
                <a:cxnLst/>
                <a:rect l="l" t="t" r="r" b="b"/>
                <a:pathLst>
                  <a:path w="42" h="72" extrusionOk="0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" name="Google Shape;18;p1"/>
            <p:cNvSpPr/>
            <p:nvPr/>
          </p:nvSpPr>
          <p:spPr>
            <a:xfrm>
              <a:off x="0" y="3792"/>
              <a:ext cx="3976" cy="535"/>
            </a:xfrm>
            <a:custGeom>
              <a:avLst/>
              <a:gdLst/>
              <a:ahLst/>
              <a:cxnLst/>
              <a:rect l="l" t="t" r="r" b="b"/>
              <a:pathLst>
                <a:path w="3976" h="527" extrusionOk="0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>
              <a:gsLst>
                <a:gs pos="0">
                  <a:srgbClr val="786A53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9;p1"/>
          <p:cNvGrpSpPr/>
          <p:nvPr/>
        </p:nvGrpSpPr>
        <p:grpSpPr>
          <a:xfrm>
            <a:off x="627062" y="6021387"/>
            <a:ext cx="5684837" cy="849312"/>
            <a:chOff x="395" y="3793"/>
            <a:chExt cx="3581" cy="535"/>
          </a:xfrm>
        </p:grpSpPr>
        <p:sp>
          <p:nvSpPr>
            <p:cNvPr id="20" name="Google Shape;20;p1"/>
            <p:cNvSpPr/>
            <p:nvPr/>
          </p:nvSpPr>
          <p:spPr>
            <a:xfrm>
              <a:off x="1196" y="3793"/>
              <a:ext cx="365" cy="291"/>
            </a:xfrm>
            <a:custGeom>
              <a:avLst/>
              <a:gdLst/>
              <a:ahLst/>
              <a:cxnLst/>
              <a:rect l="l" t="t" r="r" b="b"/>
              <a:pathLst>
                <a:path w="365" h="287" extrusionOk="0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1943" y="3829"/>
              <a:ext cx="2033" cy="499"/>
            </a:xfrm>
            <a:custGeom>
              <a:avLst/>
              <a:gdLst/>
              <a:ahLst/>
              <a:cxnLst/>
              <a:rect l="l" t="t" r="r" b="b"/>
              <a:pathLst>
                <a:path w="2033" h="499" extrusionOk="0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1830" y="3823"/>
              <a:ext cx="71" cy="61"/>
            </a:xfrm>
            <a:custGeom>
              <a:avLst/>
              <a:gdLst/>
              <a:ahLst/>
              <a:cxnLst/>
              <a:rect l="l" t="t" r="r" b="b"/>
              <a:pathLst>
                <a:path w="71" h="60" extrusionOk="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855" y="3842"/>
              <a:ext cx="161" cy="164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706" y="3854"/>
              <a:ext cx="59" cy="61"/>
            </a:xfrm>
            <a:custGeom>
              <a:avLst/>
              <a:gdLst/>
              <a:ahLst/>
              <a:cxnLst/>
              <a:rect l="l" t="t" r="r" b="b"/>
              <a:pathLst>
                <a:path w="59" h="60" extrusionOk="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395" y="3811"/>
              <a:ext cx="245" cy="207"/>
            </a:xfrm>
            <a:custGeom>
              <a:avLst/>
              <a:gdLst/>
              <a:ahLst/>
              <a:cxnLst/>
              <a:rect l="l" t="t" r="r" b="b"/>
              <a:pathLst>
                <a:path w="245" h="204" extrusionOk="0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1800"/>
            </a:gs>
            <a:gs pos="100000">
              <a:schemeClr val="dk2"/>
            </a:gs>
          </a:gsLst>
          <a:lin ang="5400000" scaled="0"/>
        </a:gra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4"/>
          <p:cNvGrpSpPr/>
          <p:nvPr/>
        </p:nvGrpSpPr>
        <p:grpSpPr>
          <a:xfrm>
            <a:off x="-6350" y="20637"/>
            <a:ext cx="9144000" cy="6858000"/>
            <a:chOff x="0" y="0"/>
            <a:chExt cx="5760" cy="4320"/>
          </a:xfrm>
        </p:grpSpPr>
        <p:sp>
          <p:nvSpPr>
            <p:cNvPr id="107" name="Google Shape;107;p14"/>
            <p:cNvSpPr/>
            <p:nvPr/>
          </p:nvSpPr>
          <p:spPr>
            <a:xfrm>
              <a:off x="0" y="3072"/>
              <a:ext cx="5760" cy="1248"/>
            </a:xfrm>
            <a:custGeom>
              <a:avLst/>
              <a:gdLst/>
              <a:ahLst/>
              <a:cxnLst/>
              <a:rect l="l" t="t" r="r" b="b"/>
              <a:pathLst>
                <a:path w="6027" h="2296" extrusionOk="0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0" y="0"/>
              <a:ext cx="5760" cy="3072"/>
            </a:xfrm>
            <a:custGeom>
              <a:avLst/>
              <a:gdLst/>
              <a:ahLst/>
              <a:cxnLst/>
              <a:rect l="l" t="t" r="r" b="b"/>
              <a:pathLst>
                <a:path w="6027" h="2296" extrusionOk="0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>
              <a:gsLst>
                <a:gs pos="0">
                  <a:srgbClr val="471800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14"/>
          <p:cNvSpPr/>
          <p:nvPr/>
        </p:nvSpPr>
        <p:spPr>
          <a:xfrm>
            <a:off x="6242050" y="6269037"/>
            <a:ext cx="2895600" cy="609600"/>
          </a:xfrm>
          <a:custGeom>
            <a:avLst/>
            <a:gdLst/>
            <a:ahLst/>
            <a:cxnLst/>
            <a:rect l="l" t="t" r="r" b="b"/>
            <a:pathLst>
              <a:path w="5748" h="246" extrusionOk="0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hlink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" name="Google Shape;110;p14"/>
          <p:cNvGrpSpPr/>
          <p:nvPr/>
        </p:nvGrpSpPr>
        <p:grpSpPr>
          <a:xfrm>
            <a:off x="-1587" y="6034087"/>
            <a:ext cx="7845425" cy="850901"/>
            <a:chOff x="0" y="3792"/>
            <a:chExt cx="4942" cy="536"/>
          </a:xfrm>
        </p:grpSpPr>
        <p:sp>
          <p:nvSpPr>
            <p:cNvPr id="111" name="Google Shape;111;p14"/>
            <p:cNvSpPr/>
            <p:nvPr/>
          </p:nvSpPr>
          <p:spPr>
            <a:xfrm>
              <a:off x="1488" y="3792"/>
              <a:ext cx="3240" cy="536"/>
            </a:xfrm>
            <a:custGeom>
              <a:avLst/>
              <a:gdLst/>
              <a:ahLst/>
              <a:cxnLst/>
              <a:rect l="l" t="t" r="r" b="b"/>
              <a:pathLst>
                <a:path w="3240" h="536" extrusionOk="0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>
              <a:gsLst>
                <a:gs pos="0">
                  <a:srgbClr val="887C68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2" name="Google Shape;112;p14"/>
            <p:cNvGrpSpPr/>
            <p:nvPr/>
          </p:nvGrpSpPr>
          <p:grpSpPr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3948" y="3799"/>
                <a:ext cx="994" cy="529"/>
              </a:xfrm>
              <a:custGeom>
                <a:avLst/>
                <a:gdLst/>
                <a:ahLst/>
                <a:cxnLst/>
                <a:rect l="l" t="t" r="r" b="b"/>
                <a:pathLst>
                  <a:path w="994" h="529" extrusionOk="0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14"/>
              <p:cNvSpPr/>
              <p:nvPr/>
            </p:nvSpPr>
            <p:spPr>
              <a:xfrm>
                <a:off x="2677" y="3792"/>
                <a:ext cx="186" cy="395"/>
              </a:xfrm>
              <a:custGeom>
                <a:avLst/>
                <a:gdLst/>
                <a:ahLst/>
                <a:cxnLst/>
                <a:rect l="l" t="t" r="r" b="b"/>
                <a:pathLst>
                  <a:path w="186" h="353" extrusionOk="0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14"/>
              <p:cNvSpPr/>
              <p:nvPr/>
            </p:nvSpPr>
            <p:spPr>
              <a:xfrm>
                <a:off x="3030" y="3893"/>
                <a:ext cx="378" cy="271"/>
              </a:xfrm>
              <a:custGeom>
                <a:avLst/>
                <a:gdLst/>
                <a:ahLst/>
                <a:cxnLst/>
                <a:rect l="l" t="t" r="r" b="b"/>
                <a:pathLst>
                  <a:path w="378" h="271" extrusionOk="0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14"/>
              <p:cNvSpPr/>
              <p:nvPr/>
            </p:nvSpPr>
            <p:spPr>
              <a:xfrm>
                <a:off x="3628" y="3866"/>
                <a:ext cx="155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55" h="66" extrusionOk="0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14"/>
              <p:cNvSpPr/>
              <p:nvPr/>
            </p:nvSpPr>
            <p:spPr>
              <a:xfrm>
                <a:off x="2486" y="3859"/>
                <a:ext cx="42" cy="81"/>
              </a:xfrm>
              <a:custGeom>
                <a:avLst/>
                <a:gdLst/>
                <a:ahLst/>
                <a:cxnLst/>
                <a:rect l="l" t="t" r="r" b="b"/>
                <a:pathLst>
                  <a:path w="42" h="72" extrusionOk="0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8" name="Google Shape;118;p14"/>
            <p:cNvSpPr/>
            <p:nvPr/>
          </p:nvSpPr>
          <p:spPr>
            <a:xfrm>
              <a:off x="0" y="3792"/>
              <a:ext cx="3976" cy="535"/>
            </a:xfrm>
            <a:custGeom>
              <a:avLst/>
              <a:gdLst/>
              <a:ahLst/>
              <a:cxnLst/>
              <a:rect l="l" t="t" r="r" b="b"/>
              <a:pathLst>
                <a:path w="3976" h="527" extrusionOk="0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>
              <a:gsLst>
                <a:gs pos="0">
                  <a:srgbClr val="786A53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" name="Google Shape;119;p14"/>
          <p:cNvGrpSpPr/>
          <p:nvPr/>
        </p:nvGrpSpPr>
        <p:grpSpPr>
          <a:xfrm>
            <a:off x="627062" y="6021387"/>
            <a:ext cx="5684837" cy="849312"/>
            <a:chOff x="395" y="3793"/>
            <a:chExt cx="3581" cy="535"/>
          </a:xfrm>
        </p:grpSpPr>
        <p:sp>
          <p:nvSpPr>
            <p:cNvPr id="120" name="Google Shape;120;p14"/>
            <p:cNvSpPr/>
            <p:nvPr/>
          </p:nvSpPr>
          <p:spPr>
            <a:xfrm>
              <a:off x="1196" y="3793"/>
              <a:ext cx="365" cy="291"/>
            </a:xfrm>
            <a:custGeom>
              <a:avLst/>
              <a:gdLst/>
              <a:ahLst/>
              <a:cxnLst/>
              <a:rect l="l" t="t" r="r" b="b"/>
              <a:pathLst>
                <a:path w="365" h="287" extrusionOk="0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1943" y="3829"/>
              <a:ext cx="2033" cy="499"/>
            </a:xfrm>
            <a:custGeom>
              <a:avLst/>
              <a:gdLst/>
              <a:ahLst/>
              <a:cxnLst/>
              <a:rect l="l" t="t" r="r" b="b"/>
              <a:pathLst>
                <a:path w="2033" h="499" extrusionOk="0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1830" y="3823"/>
              <a:ext cx="71" cy="61"/>
            </a:xfrm>
            <a:custGeom>
              <a:avLst/>
              <a:gdLst/>
              <a:ahLst/>
              <a:cxnLst/>
              <a:rect l="l" t="t" r="r" b="b"/>
              <a:pathLst>
                <a:path w="71" h="60" extrusionOk="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855" y="3842"/>
              <a:ext cx="161" cy="164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706" y="3854"/>
              <a:ext cx="59" cy="61"/>
            </a:xfrm>
            <a:custGeom>
              <a:avLst/>
              <a:gdLst/>
              <a:ahLst/>
              <a:cxnLst/>
              <a:rect l="l" t="t" r="r" b="b"/>
              <a:pathLst>
                <a:path w="59" h="60" extrusionOk="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395" y="3811"/>
              <a:ext cx="245" cy="207"/>
            </a:xfrm>
            <a:custGeom>
              <a:avLst/>
              <a:gdLst/>
              <a:ahLst/>
              <a:cxnLst/>
              <a:rect l="l" t="t" r="r" b="b"/>
              <a:pathLst>
                <a:path w="245" h="204" extrusionOk="0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" name="Google Shape;126;p14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130" name="Google Shape;130;p1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1800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6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39" name="Google Shape;139;p16"/>
            <p:cNvSpPr/>
            <p:nvPr/>
          </p:nvSpPr>
          <p:spPr>
            <a:xfrm>
              <a:off x="0" y="3072"/>
              <a:ext cx="5760" cy="1248"/>
            </a:xfrm>
            <a:custGeom>
              <a:avLst/>
              <a:gdLst/>
              <a:ahLst/>
              <a:cxnLst/>
              <a:rect l="l" t="t" r="r" b="b"/>
              <a:pathLst>
                <a:path w="6027" h="2296" extrusionOk="0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0" y="0"/>
              <a:ext cx="5760" cy="3072"/>
            </a:xfrm>
            <a:custGeom>
              <a:avLst/>
              <a:gdLst/>
              <a:ahLst/>
              <a:cxnLst/>
              <a:rect l="l" t="t" r="r" b="b"/>
              <a:pathLst>
                <a:path w="6027" h="2296" extrusionOk="0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>
              <a:gsLst>
                <a:gs pos="0">
                  <a:srgbClr val="471800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" name="Google Shape;141;p16"/>
          <p:cNvSpPr/>
          <p:nvPr/>
        </p:nvSpPr>
        <p:spPr>
          <a:xfrm>
            <a:off x="6248400" y="6262687"/>
            <a:ext cx="2895600" cy="609600"/>
          </a:xfrm>
          <a:custGeom>
            <a:avLst/>
            <a:gdLst/>
            <a:ahLst/>
            <a:cxnLst/>
            <a:rect l="l" t="t" r="r" b="b"/>
            <a:pathLst>
              <a:path w="5748" h="246" extrusionOk="0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hlink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" name="Google Shape;142;p16"/>
          <p:cNvGrpSpPr/>
          <p:nvPr/>
        </p:nvGrpSpPr>
        <p:grpSpPr>
          <a:xfrm>
            <a:off x="0" y="6019800"/>
            <a:ext cx="7848600" cy="857251"/>
            <a:chOff x="0" y="3792"/>
            <a:chExt cx="4944" cy="540"/>
          </a:xfrm>
        </p:grpSpPr>
        <p:sp>
          <p:nvSpPr>
            <p:cNvPr id="143" name="Google Shape;143;p16"/>
            <p:cNvSpPr/>
            <p:nvPr/>
          </p:nvSpPr>
          <p:spPr>
            <a:xfrm>
              <a:off x="1488" y="3792"/>
              <a:ext cx="3240" cy="536"/>
            </a:xfrm>
            <a:custGeom>
              <a:avLst/>
              <a:gdLst/>
              <a:ahLst/>
              <a:cxnLst/>
              <a:rect l="l" t="t" r="r" b="b"/>
              <a:pathLst>
                <a:path w="3240" h="536" extrusionOk="0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>
              <a:gsLst>
                <a:gs pos="0">
                  <a:srgbClr val="887C68"/>
                </a:gs>
                <a:gs pos="100000">
                  <a:schemeClr val="l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4" name="Google Shape;144;p16"/>
            <p:cNvGrpSpPr/>
            <p:nvPr/>
          </p:nvGrpSpPr>
          <p:grpSpPr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5" name="Google Shape;145;p16"/>
              <p:cNvSpPr/>
              <p:nvPr/>
            </p:nvSpPr>
            <p:spPr>
              <a:xfrm>
                <a:off x="3948" y="3799"/>
                <a:ext cx="996" cy="533"/>
              </a:xfrm>
              <a:custGeom>
                <a:avLst/>
                <a:gdLst/>
                <a:ahLst/>
                <a:cxnLst/>
                <a:rect l="l" t="t" r="r" b="b"/>
                <a:pathLst>
                  <a:path w="996" h="533" extrusionOk="0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6"/>
              <p:cNvSpPr/>
              <p:nvPr/>
            </p:nvSpPr>
            <p:spPr>
              <a:xfrm>
                <a:off x="2677" y="3792"/>
                <a:ext cx="186" cy="395"/>
              </a:xfrm>
              <a:custGeom>
                <a:avLst/>
                <a:gdLst/>
                <a:ahLst/>
                <a:cxnLst/>
                <a:rect l="l" t="t" r="r" b="b"/>
                <a:pathLst>
                  <a:path w="186" h="353" extrusionOk="0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6"/>
              <p:cNvSpPr/>
              <p:nvPr/>
            </p:nvSpPr>
            <p:spPr>
              <a:xfrm>
                <a:off x="3030" y="3893"/>
                <a:ext cx="378" cy="271"/>
              </a:xfrm>
              <a:custGeom>
                <a:avLst/>
                <a:gdLst/>
                <a:ahLst/>
                <a:cxnLst/>
                <a:rect l="l" t="t" r="r" b="b"/>
                <a:pathLst>
                  <a:path w="378" h="271" extrusionOk="0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6"/>
              <p:cNvSpPr/>
              <p:nvPr/>
            </p:nvSpPr>
            <p:spPr>
              <a:xfrm>
                <a:off x="3628" y="3866"/>
                <a:ext cx="155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55" h="66" extrusionOk="0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6"/>
              <p:cNvSpPr/>
              <p:nvPr/>
            </p:nvSpPr>
            <p:spPr>
              <a:xfrm>
                <a:off x="2486" y="3859"/>
                <a:ext cx="42" cy="81"/>
              </a:xfrm>
              <a:custGeom>
                <a:avLst/>
                <a:gdLst/>
                <a:ahLst/>
                <a:cxnLst/>
                <a:rect l="l" t="t" r="r" b="b"/>
                <a:pathLst>
                  <a:path w="42" h="72" extrusionOk="0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0" name="Google Shape;150;p16"/>
            <p:cNvSpPr/>
            <p:nvPr/>
          </p:nvSpPr>
          <p:spPr>
            <a:xfrm>
              <a:off x="0" y="3792"/>
              <a:ext cx="3976" cy="535"/>
            </a:xfrm>
            <a:custGeom>
              <a:avLst/>
              <a:gdLst/>
              <a:ahLst/>
              <a:cxnLst/>
              <a:rect l="l" t="t" r="r" b="b"/>
              <a:pathLst>
                <a:path w="3976" h="527" extrusionOk="0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>
              <a:gsLst>
                <a:gs pos="0">
                  <a:srgbClr val="786A53"/>
                </a:gs>
                <a:gs pos="100000">
                  <a:schemeClr val="l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" name="Google Shape;151;p16"/>
          <p:cNvGrpSpPr/>
          <p:nvPr/>
        </p:nvGrpSpPr>
        <p:grpSpPr>
          <a:xfrm>
            <a:off x="627062" y="6021387"/>
            <a:ext cx="5684837" cy="849312"/>
            <a:chOff x="395" y="3793"/>
            <a:chExt cx="3581" cy="535"/>
          </a:xfrm>
        </p:grpSpPr>
        <p:sp>
          <p:nvSpPr>
            <p:cNvPr id="152" name="Google Shape;152;p16"/>
            <p:cNvSpPr/>
            <p:nvPr/>
          </p:nvSpPr>
          <p:spPr>
            <a:xfrm>
              <a:off x="1196" y="3793"/>
              <a:ext cx="365" cy="291"/>
            </a:xfrm>
            <a:custGeom>
              <a:avLst/>
              <a:gdLst/>
              <a:ahLst/>
              <a:cxnLst/>
              <a:rect l="l" t="t" r="r" b="b"/>
              <a:pathLst>
                <a:path w="365" h="287" extrusionOk="0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1943" y="3829"/>
              <a:ext cx="2033" cy="499"/>
            </a:xfrm>
            <a:custGeom>
              <a:avLst/>
              <a:gdLst/>
              <a:ahLst/>
              <a:cxnLst/>
              <a:rect l="l" t="t" r="r" b="b"/>
              <a:pathLst>
                <a:path w="2033" h="499" extrusionOk="0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1830" y="3823"/>
              <a:ext cx="71" cy="61"/>
            </a:xfrm>
            <a:custGeom>
              <a:avLst/>
              <a:gdLst/>
              <a:ahLst/>
              <a:cxnLst/>
              <a:rect l="l" t="t" r="r" b="b"/>
              <a:pathLst>
                <a:path w="71" h="60" extrusionOk="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855" y="3842"/>
              <a:ext cx="161" cy="164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706" y="3854"/>
              <a:ext cx="59" cy="61"/>
            </a:xfrm>
            <a:custGeom>
              <a:avLst/>
              <a:gdLst/>
              <a:ahLst/>
              <a:cxnLst/>
              <a:rect l="l" t="t" r="r" b="b"/>
              <a:pathLst>
                <a:path w="59" h="60" extrusionOk="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395" y="3811"/>
              <a:ext cx="245" cy="207"/>
            </a:xfrm>
            <a:custGeom>
              <a:avLst/>
              <a:gdLst/>
              <a:ahLst/>
              <a:cxnLst/>
              <a:rect l="l" t="t" r="r" b="b"/>
              <a:pathLst>
                <a:path w="245" h="204" extrusionOk="0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8" name="Google Shape;158;p16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1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Google Shape;161;p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712" y="1196975"/>
            <a:ext cx="5545137" cy="5040312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9"/>
          <p:cNvSpPr txBox="1">
            <a:spLocks noGrp="1"/>
          </p:cNvSpPr>
          <p:nvPr>
            <p:ph type="title"/>
          </p:nvPr>
        </p:nvSpPr>
        <p:spPr>
          <a:xfrm>
            <a:off x="179387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lang="en-US" sz="44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Мәшһүр Жүсіп Көпейұлы</a:t>
            </a:r>
            <a:endParaRPr/>
          </a:p>
        </p:txBody>
      </p:sp>
      <p:pic>
        <p:nvPicPr>
          <p:cNvPr id="180" name="Google Shape;180;p19" descr="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4437" y="1700212"/>
            <a:ext cx="4032250" cy="403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28"/>
          <p:cNvGrpSpPr/>
          <p:nvPr/>
        </p:nvGrpSpPr>
        <p:grpSpPr>
          <a:xfrm>
            <a:off x="2238697" y="170718"/>
            <a:ext cx="4668374" cy="6362916"/>
            <a:chOff x="1538" y="1060"/>
            <a:chExt cx="2640" cy="2609"/>
          </a:xfrm>
        </p:grpSpPr>
        <p:cxnSp>
          <p:nvCxnSpPr>
            <p:cNvPr id="239" name="Google Shape;239;p28"/>
            <p:cNvCxnSpPr/>
            <p:nvPr/>
          </p:nvCxnSpPr>
          <p:spPr>
            <a:xfrm rot="10800000">
              <a:off x="2385" y="1833"/>
              <a:ext cx="280" cy="332"/>
            </a:xfrm>
            <a:prstGeom prst="straightConnector1">
              <a:avLst/>
            </a:pr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240" name="Google Shape;240;p28"/>
            <p:cNvSpPr/>
            <p:nvPr/>
          </p:nvSpPr>
          <p:spPr>
            <a:xfrm>
              <a:off x="1892" y="1301"/>
              <a:ext cx="603" cy="603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lang="en-US" sz="17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Этнограф</a:t>
              </a:r>
              <a:endParaRPr/>
            </a:p>
          </p:txBody>
        </p:sp>
        <p:cxnSp>
          <p:nvCxnSpPr>
            <p:cNvPr id="241" name="Google Shape;241;p28"/>
            <p:cNvCxnSpPr/>
            <p:nvPr/>
          </p:nvCxnSpPr>
          <p:spPr>
            <a:xfrm rot="10800000">
              <a:off x="2134" y="2268"/>
              <a:ext cx="428" cy="75"/>
            </a:xfrm>
            <a:prstGeom prst="straightConnector1">
              <a:avLst/>
            </a:pr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242" name="Google Shape;242;p28"/>
            <p:cNvSpPr/>
            <p:nvPr/>
          </p:nvSpPr>
          <p:spPr>
            <a:xfrm>
              <a:off x="1538" y="1914"/>
              <a:ext cx="603" cy="603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rPr lang="en-US" sz="1300" b="1" i="1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Ғұлама,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rPr lang="en-US" sz="1300" b="1" i="1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оқымысты</a:t>
              </a:r>
              <a:endParaRPr/>
            </a:p>
          </p:txBody>
        </p:sp>
        <p:cxnSp>
          <p:nvCxnSpPr>
            <p:cNvPr id="243" name="Google Shape;243;p28"/>
            <p:cNvCxnSpPr/>
            <p:nvPr/>
          </p:nvCxnSpPr>
          <p:spPr>
            <a:xfrm flipH="1">
              <a:off x="2222" y="2545"/>
              <a:ext cx="376" cy="218"/>
            </a:xfrm>
            <a:prstGeom prst="straightConnector1">
              <a:avLst/>
            </a:pr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244" name="Google Shape;244;p28"/>
            <p:cNvSpPr/>
            <p:nvPr/>
          </p:nvSpPr>
          <p:spPr>
            <a:xfrm>
              <a:off x="1661" y="2611"/>
              <a:ext cx="603" cy="603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lang="en-US" sz="1700" b="1" i="1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Әулие</a:t>
              </a:r>
              <a:endParaRPr/>
            </a:p>
          </p:txBody>
        </p:sp>
        <p:cxnSp>
          <p:nvCxnSpPr>
            <p:cNvPr id="245" name="Google Shape;245;p28"/>
            <p:cNvCxnSpPr/>
            <p:nvPr/>
          </p:nvCxnSpPr>
          <p:spPr>
            <a:xfrm flipH="1">
              <a:off x="2607" y="2677"/>
              <a:ext cx="148" cy="408"/>
            </a:xfrm>
            <a:prstGeom prst="straightConnector1">
              <a:avLst/>
            </a:pr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246" name="Google Shape;246;p28"/>
            <p:cNvSpPr/>
            <p:nvPr/>
          </p:nvSpPr>
          <p:spPr>
            <a:xfrm>
              <a:off x="2203" y="3066"/>
              <a:ext cx="603" cy="603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rPr lang="en-US" sz="1300" b="1" i="1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Фольклоршы</a:t>
              </a:r>
              <a:endParaRPr/>
            </a:p>
          </p:txBody>
        </p:sp>
        <p:cxnSp>
          <p:nvCxnSpPr>
            <p:cNvPr id="247" name="Google Shape;247;p28"/>
            <p:cNvCxnSpPr/>
            <p:nvPr/>
          </p:nvCxnSpPr>
          <p:spPr>
            <a:xfrm>
              <a:off x="2960" y="2677"/>
              <a:ext cx="149" cy="407"/>
            </a:xfrm>
            <a:prstGeom prst="straightConnector1">
              <a:avLst/>
            </a:pr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248" name="Google Shape;248;p28"/>
            <p:cNvSpPr/>
            <p:nvPr/>
          </p:nvSpPr>
          <p:spPr>
            <a:xfrm>
              <a:off x="2910" y="3066"/>
              <a:ext cx="603" cy="603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lang="en-US" sz="17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Шежіреш</a:t>
              </a:r>
              <a:r>
                <a:rPr lang="en-US" sz="13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і</a:t>
              </a:r>
              <a:endParaRPr/>
            </a:p>
          </p:txBody>
        </p:sp>
        <p:cxnSp>
          <p:nvCxnSpPr>
            <p:cNvPr id="249" name="Google Shape;249;p28"/>
            <p:cNvCxnSpPr/>
            <p:nvPr/>
          </p:nvCxnSpPr>
          <p:spPr>
            <a:xfrm>
              <a:off x="3117" y="2545"/>
              <a:ext cx="376" cy="216"/>
            </a:xfrm>
            <a:prstGeom prst="straightConnector1">
              <a:avLst/>
            </a:pr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250" name="Google Shape;250;p28"/>
            <p:cNvSpPr/>
            <p:nvPr/>
          </p:nvSpPr>
          <p:spPr>
            <a:xfrm>
              <a:off x="3452" y="2611"/>
              <a:ext cx="603" cy="603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lang="en-US" sz="1700" b="1" i="1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Тарихшы</a:t>
              </a:r>
              <a:endParaRPr/>
            </a:p>
          </p:txBody>
        </p:sp>
        <p:cxnSp>
          <p:nvCxnSpPr>
            <p:cNvPr id="251" name="Google Shape;251;p28"/>
            <p:cNvCxnSpPr/>
            <p:nvPr/>
          </p:nvCxnSpPr>
          <p:spPr>
            <a:xfrm rot="10800000" flipH="1">
              <a:off x="3153" y="2267"/>
              <a:ext cx="426" cy="76"/>
            </a:xfrm>
            <a:prstGeom prst="straightConnector1">
              <a:avLst/>
            </a:pr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252" name="Google Shape;252;p28"/>
            <p:cNvSpPr/>
            <p:nvPr/>
          </p:nvSpPr>
          <p:spPr>
            <a:xfrm>
              <a:off x="3575" y="1914"/>
              <a:ext cx="603" cy="603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lang="en-US" sz="1700" b="1" i="1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Ғалым</a:t>
              </a:r>
              <a:endParaRPr/>
            </a:p>
          </p:txBody>
        </p:sp>
        <p:cxnSp>
          <p:nvCxnSpPr>
            <p:cNvPr id="253" name="Google Shape;253;p28"/>
            <p:cNvCxnSpPr/>
            <p:nvPr/>
          </p:nvCxnSpPr>
          <p:spPr>
            <a:xfrm rot="10800000" flipH="1">
              <a:off x="3050" y="1833"/>
              <a:ext cx="278" cy="332"/>
            </a:xfrm>
            <a:prstGeom prst="straightConnector1">
              <a:avLst/>
            </a:pr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254" name="Google Shape;254;p28"/>
            <p:cNvSpPr/>
            <p:nvPr/>
          </p:nvSpPr>
          <p:spPr>
            <a:xfrm>
              <a:off x="3221" y="1302"/>
              <a:ext cx="603" cy="603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lang="en-US" sz="17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Философ</a:t>
              </a:r>
              <a:endParaRPr/>
            </a:p>
          </p:txBody>
        </p:sp>
        <p:cxnSp>
          <p:nvCxnSpPr>
            <p:cNvPr id="255" name="Google Shape;255;p28"/>
            <p:cNvCxnSpPr/>
            <p:nvPr/>
          </p:nvCxnSpPr>
          <p:spPr>
            <a:xfrm rot="10800000">
              <a:off x="2857" y="1662"/>
              <a:ext cx="0" cy="433"/>
            </a:xfrm>
            <a:prstGeom prst="straightConnector1">
              <a:avLst/>
            </a:pr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256" name="Google Shape;256;p28"/>
            <p:cNvSpPr/>
            <p:nvPr/>
          </p:nvSpPr>
          <p:spPr>
            <a:xfrm>
              <a:off x="2556" y="1060"/>
              <a:ext cx="603" cy="603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rial"/>
                <a:buNone/>
              </a:pPr>
              <a:r>
                <a:rPr lang="en-US" sz="19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Ақын</a:t>
              </a:r>
              <a:endParaRPr/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2556" y="2095"/>
              <a:ext cx="603" cy="603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lang="en-US" sz="1700" b="1" i="1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Мәшһүр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Arial"/>
                <a:buNone/>
              </a:pPr>
              <a:r>
                <a:rPr lang="en-US" sz="1700" b="1" i="1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кім?</a:t>
              </a:r>
              <a:endParaRPr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9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Құран мен тәпсір еді ұстағаны,</a:t>
            </a:r>
            <a:br>
              <a:rPr lang="en-US" sz="24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Қош көріп молдаларды қостағаны.</a:t>
            </a:r>
            <a:br>
              <a:rPr lang="en-US" sz="24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Ниеті дін, исламға жақын болып,</a:t>
            </a:r>
            <a:br>
              <a:rPr lang="en-US" sz="24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Құдайдың жақсы жолға бастағаны.</a:t>
            </a:r>
            <a:endParaRPr/>
          </a:p>
        </p:txBody>
      </p:sp>
      <p:pic>
        <p:nvPicPr>
          <p:cNvPr id="263" name="Google Shape;263;p29" descr="j030105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92275" y="1844675"/>
            <a:ext cx="5472112" cy="4027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0"/>
          <p:cNvSpPr/>
          <p:nvPr/>
        </p:nvSpPr>
        <p:spPr>
          <a:xfrm>
            <a:off x="3419475" y="2565400"/>
            <a:ext cx="1368425" cy="1368425"/>
          </a:xfrm>
          <a:prstGeom prst="octagon">
            <a:avLst>
              <a:gd name="adj" fmla="val 29289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М.Жүсіп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Көпеевтің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лирикасы</a:t>
            </a:r>
            <a:endParaRPr/>
          </a:p>
        </p:txBody>
      </p:sp>
      <p:sp>
        <p:nvSpPr>
          <p:cNvPr id="269" name="Google Shape;269;p30"/>
          <p:cNvSpPr txBox="1"/>
          <p:nvPr/>
        </p:nvSpPr>
        <p:spPr>
          <a:xfrm>
            <a:off x="250825" y="5445125"/>
            <a:ext cx="2592387" cy="122555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Өлең құрылысы: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Қара өлең ұйқасы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0"/>
          <p:cNvSpPr txBox="1"/>
          <p:nvPr/>
        </p:nvSpPr>
        <p:spPr>
          <a:xfrm>
            <a:off x="5651500" y="4076700"/>
            <a:ext cx="2592387" cy="187166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0"/>
          <p:cNvSpPr txBox="1"/>
          <p:nvPr/>
        </p:nvSpPr>
        <p:spPr>
          <a:xfrm>
            <a:off x="6372225" y="2420937"/>
            <a:ext cx="2520950" cy="143986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0"/>
          <p:cNvSpPr txBox="1"/>
          <p:nvPr/>
        </p:nvSpPr>
        <p:spPr>
          <a:xfrm>
            <a:off x="250825" y="2420937"/>
            <a:ext cx="2087562" cy="2663825"/>
          </a:xfrm>
          <a:prstGeom prst="rect">
            <a:avLst/>
          </a:prstGeom>
          <a:solidFill>
            <a:srgbClr val="FF3300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0"/>
          <p:cNvSpPr txBox="1"/>
          <p:nvPr/>
        </p:nvSpPr>
        <p:spPr>
          <a:xfrm>
            <a:off x="468312" y="188912"/>
            <a:ext cx="2735262" cy="187166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*Ел,халық жайлы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*Замана және Адам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*Табиғат және Адам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* Жаратушы және адам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*Тіл туралы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*Достық мәселесі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0"/>
          <p:cNvSpPr txBox="1"/>
          <p:nvPr/>
        </p:nvSpPr>
        <p:spPr>
          <a:xfrm>
            <a:off x="5003800" y="404812"/>
            <a:ext cx="3313112" cy="18002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*Мәшһүр және қазақ әдебиеті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*Халық ауыз әдебиетінің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үлгілерін жинақтаушы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*Әдеби тілді дамытушы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*Шежірелік-жылнамалық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жүйені қалыптастырушы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0"/>
          <p:cNvSpPr txBox="1"/>
          <p:nvPr/>
        </p:nvSpPr>
        <p:spPr>
          <a:xfrm>
            <a:off x="3419475" y="5516562"/>
            <a:ext cx="2089150" cy="134143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Тіл көркемдігі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*Халық тілі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*Поэтикалық тіл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*Шешендік сөздер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*Афоризм</a:t>
            </a:r>
            <a:endParaRPr/>
          </a:p>
        </p:txBody>
      </p:sp>
      <p:sp>
        <p:nvSpPr>
          <p:cNvPr id="276" name="Google Shape;276;p30"/>
          <p:cNvSpPr txBox="1"/>
          <p:nvPr/>
        </p:nvSpPr>
        <p:spPr>
          <a:xfrm>
            <a:off x="6443662" y="2420937"/>
            <a:ext cx="2463800" cy="146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Негізгі ерекшеліктері: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-Имандылық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-Даналық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-Ойшыл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-Әулиелік</a:t>
            </a:r>
            <a:endParaRPr/>
          </a:p>
        </p:txBody>
      </p:sp>
      <p:sp>
        <p:nvSpPr>
          <p:cNvPr id="277" name="Google Shape;277;p30"/>
          <p:cNvSpPr txBox="1"/>
          <p:nvPr/>
        </p:nvSpPr>
        <p:spPr>
          <a:xfrm>
            <a:off x="5724525" y="4076700"/>
            <a:ext cx="2520950" cy="17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Мәшһүр кім?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ақын, философ,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Фольклоршы,тарихы,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шежіреші,ғалым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әулие,ғұлама,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оқымысты.</a:t>
            </a:r>
            <a:endParaRPr/>
          </a:p>
        </p:txBody>
      </p:sp>
      <p:sp>
        <p:nvSpPr>
          <p:cNvPr id="278" name="Google Shape;278;p30"/>
          <p:cNvSpPr txBox="1"/>
          <p:nvPr/>
        </p:nvSpPr>
        <p:spPr>
          <a:xfrm>
            <a:off x="179387" y="2420937"/>
            <a:ext cx="2016125" cy="256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Мәшһүр танушылар: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*І.Жарылғапов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*Ә.Қоныратпаев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*Қ.Бейсенбаев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*Ә.Марғұлан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*М.Әуезов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*Ы.Дүйсенбаев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*Д.Әбілев</a:t>
            </a:r>
            <a:endParaRPr/>
          </a:p>
        </p:txBody>
      </p:sp>
      <p:cxnSp>
        <p:nvCxnSpPr>
          <p:cNvPr id="279" name="Google Shape;279;p30"/>
          <p:cNvCxnSpPr/>
          <p:nvPr/>
        </p:nvCxnSpPr>
        <p:spPr>
          <a:xfrm rot="10800000" flipH="1">
            <a:off x="4572000" y="2205037"/>
            <a:ext cx="647700" cy="576262"/>
          </a:xfrm>
          <a:prstGeom prst="straightConnector1">
            <a:avLst/>
          </a:prstGeom>
          <a:noFill/>
          <a:ln w="9525" cap="flat" cmpd="sng">
            <a:solidFill>
              <a:srgbClr val="333399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80" name="Google Shape;280;p30"/>
          <p:cNvCxnSpPr/>
          <p:nvPr/>
        </p:nvCxnSpPr>
        <p:spPr>
          <a:xfrm flipH="1">
            <a:off x="2843212" y="3716337"/>
            <a:ext cx="792162" cy="1655762"/>
          </a:xfrm>
          <a:prstGeom prst="straightConnector1">
            <a:avLst/>
          </a:prstGeom>
          <a:noFill/>
          <a:ln w="9525" cap="flat" cmpd="sng">
            <a:solidFill>
              <a:srgbClr val="333399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81" name="Google Shape;281;p30"/>
          <p:cNvCxnSpPr/>
          <p:nvPr/>
        </p:nvCxnSpPr>
        <p:spPr>
          <a:xfrm>
            <a:off x="4067175" y="3933825"/>
            <a:ext cx="0" cy="1439862"/>
          </a:xfrm>
          <a:prstGeom prst="straightConnector1">
            <a:avLst/>
          </a:prstGeom>
          <a:noFill/>
          <a:ln w="9525" cap="flat" cmpd="sng">
            <a:solidFill>
              <a:srgbClr val="333399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82" name="Google Shape;282;p30"/>
          <p:cNvCxnSpPr/>
          <p:nvPr/>
        </p:nvCxnSpPr>
        <p:spPr>
          <a:xfrm>
            <a:off x="4643437" y="3716337"/>
            <a:ext cx="936625" cy="936625"/>
          </a:xfrm>
          <a:prstGeom prst="straightConnector1">
            <a:avLst/>
          </a:prstGeom>
          <a:noFill/>
          <a:ln w="9525" cap="flat" cmpd="sng">
            <a:solidFill>
              <a:srgbClr val="333399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83" name="Google Shape;283;p30"/>
          <p:cNvCxnSpPr/>
          <p:nvPr/>
        </p:nvCxnSpPr>
        <p:spPr>
          <a:xfrm>
            <a:off x="4787900" y="3284537"/>
            <a:ext cx="1512887" cy="0"/>
          </a:xfrm>
          <a:prstGeom prst="straightConnector1">
            <a:avLst/>
          </a:prstGeom>
          <a:noFill/>
          <a:ln w="9525" cap="flat" cmpd="sng">
            <a:solidFill>
              <a:srgbClr val="333399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84" name="Google Shape;284;p30"/>
          <p:cNvCxnSpPr/>
          <p:nvPr/>
        </p:nvCxnSpPr>
        <p:spPr>
          <a:xfrm rot="10800000">
            <a:off x="2771775" y="2060575"/>
            <a:ext cx="792162" cy="720725"/>
          </a:xfrm>
          <a:prstGeom prst="straightConnector1">
            <a:avLst/>
          </a:prstGeom>
          <a:noFill/>
          <a:ln w="9525" cap="flat" cmpd="sng">
            <a:solidFill>
              <a:srgbClr val="333399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85" name="Google Shape;285;p30"/>
          <p:cNvCxnSpPr/>
          <p:nvPr/>
        </p:nvCxnSpPr>
        <p:spPr>
          <a:xfrm rot="10800000">
            <a:off x="2339975" y="3284537"/>
            <a:ext cx="1008062" cy="0"/>
          </a:xfrm>
          <a:prstGeom prst="straightConnector1">
            <a:avLst/>
          </a:prstGeom>
          <a:noFill/>
          <a:ln w="9525" cap="flat" cmpd="sng">
            <a:solidFill>
              <a:srgbClr val="333399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61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Құдайым жексенбі күн жер жаратты,</a:t>
            </a:r>
            <a:br>
              <a:rPr lang="en-US" sz="24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Жер – суды әуел бастап бір жаратты.</a:t>
            </a:r>
            <a:br>
              <a:rPr lang="en-US" sz="24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Тау мен тас, ағаш пен шөп, көл мен өзен</a:t>
            </a:r>
            <a:br>
              <a:rPr lang="en-US" sz="24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Түріндей текеметтің түр жаратты.</a:t>
            </a:r>
            <a:endParaRPr/>
          </a:p>
        </p:txBody>
      </p:sp>
      <p:pic>
        <p:nvPicPr>
          <p:cNvPr id="291" name="Google Shape;291;p31" descr="фото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20837" y="2060575"/>
            <a:ext cx="6191250" cy="36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2"/>
          <p:cNvSpPr txBox="1">
            <a:spLocks noGrp="1"/>
          </p:cNvSpPr>
          <p:nvPr>
            <p:ph type="title"/>
          </p:nvPr>
        </p:nvSpPr>
        <p:spPr>
          <a:xfrm>
            <a:off x="179387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lt2"/>
              </a:buClr>
              <a:buSzPts val="4400"/>
            </a:pPr>
            <a:r>
              <a:rPr lang="ru-RU" dirty="0"/>
              <a:t>Бес </a:t>
            </a:r>
            <a:r>
              <a:rPr lang="ru-RU" dirty="0" err="1"/>
              <a:t>парыз</a:t>
            </a:r>
            <a:r>
              <a:rPr lang="ru-RU" dirty="0"/>
              <a:t> 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3629"/>
            <a:ext cx="9040813" cy="985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939" y="361121"/>
            <a:ext cx="8229600" cy="1143000"/>
          </a:xfrm>
        </p:spPr>
        <p:txBody>
          <a:bodyPr/>
          <a:lstStyle/>
          <a:p>
            <a:r>
              <a:rPr lang="ru-RU" dirty="0"/>
              <a:t>ТҮЙІН:</a:t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791" y="1166191"/>
            <a:ext cx="830911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М.Ж.Көпеев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Алланың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барлығын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мойынап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өзгелерді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имандылыққа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шақырады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ой,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түйінді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айтса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шариғат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шеңберінен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аспай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"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Ата-тегіміз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маймыл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Дарвинизмнің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жетегінде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кеткен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ұрпағының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санасын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емдеуге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күшін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салады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Ақиқаттан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ауытқып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надандықтың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құрсауында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қалған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халқын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адамдықтың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жолына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жетелейді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26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341" y="284922"/>
            <a:ext cx="3876675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706701"/>
            <a:ext cx="253047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1780"/>
            <a:ext cx="390842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66" y="5092355"/>
            <a:ext cx="2389187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846" y="1536943"/>
            <a:ext cx="2597150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190" y="2845663"/>
            <a:ext cx="3700463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190" y="5049700"/>
            <a:ext cx="2547937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74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9791" y="166205"/>
            <a:ext cx="7772400" cy="1362075"/>
          </a:xfrm>
        </p:spPr>
        <p:txBody>
          <a:bodyPr/>
          <a:lstStyle/>
          <a:p>
            <a:pPr algn="ctr"/>
            <a:r>
              <a:rPr lang="kk-KZ" dirty="0" smtClean="0"/>
              <a:t>Қорытынды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82557" y="4351201"/>
            <a:ext cx="7772400" cy="1500187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М.Ж.Көпеев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мұрасының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ақыл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иесі-түзу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Әдебиеттің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ежелден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нысаны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болмысы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тұрғыда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үлгісін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сомдап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мәселесін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қозғайды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Адам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ізденіп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өзін-өзі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жетілдіре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үйлесімдік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шеберлікпен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жеткізе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Мәшһүр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Жүсіп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тағылымы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айналып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өзін-өзі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мәселесін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насихаттаумен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құндылығымыз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дәрежесіне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көтеріле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тасасында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ақынның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адамтану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қамтылған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оқулықтарына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енгізіліп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оқытылса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ұрпақтың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діннің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жетегінде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кетуне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бірден-бір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тосқауыл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868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"/>
          <p:cNvSpPr txBox="1">
            <a:spLocks noGrp="1"/>
          </p:cNvSpPr>
          <p:nvPr>
            <p:ph type="ctrTitle"/>
          </p:nvPr>
        </p:nvSpPr>
        <p:spPr>
          <a:xfrm>
            <a:off x="457200" y="1447800"/>
            <a:ext cx="8229600" cy="30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lgerian"/>
              <a:buNone/>
            </a:pPr>
            <a:r>
              <a:rPr lang="en-US" sz="3200" b="0" i="1" u="none">
                <a:solidFill>
                  <a:schemeClr val="lt2"/>
                </a:solidFill>
                <a:latin typeface="Algerian"/>
                <a:ea typeface="Algerian"/>
                <a:cs typeface="Algerian"/>
                <a:sym typeface="Algerian"/>
              </a:rPr>
              <a:t>“ Жасымда қойылған ат адам Жүсіп,</a:t>
            </a:r>
            <a:br>
              <a:rPr lang="en-US" sz="3200" b="0" i="1" u="none">
                <a:solidFill>
                  <a:schemeClr val="lt2"/>
                </a:solidFill>
                <a:latin typeface="Algerian"/>
                <a:ea typeface="Algerian"/>
                <a:cs typeface="Algerian"/>
                <a:sym typeface="Algerian"/>
              </a:rPr>
            </a:br>
            <a:r>
              <a:rPr lang="en-US" sz="3200" b="0" i="1" u="none">
                <a:solidFill>
                  <a:schemeClr val="lt2"/>
                </a:solidFill>
                <a:latin typeface="Algerian"/>
                <a:ea typeface="Algerian"/>
                <a:cs typeface="Algerian"/>
                <a:sym typeface="Algerian"/>
              </a:rPr>
              <a:t>Жұрт кеткен сүйгенінен Мәшһүр Жүсіп.</a:t>
            </a:r>
            <a:br>
              <a:rPr lang="en-US" sz="3200" b="0" i="1" u="none">
                <a:solidFill>
                  <a:schemeClr val="lt2"/>
                </a:solidFill>
                <a:latin typeface="Algerian"/>
                <a:ea typeface="Algerian"/>
                <a:cs typeface="Algerian"/>
                <a:sym typeface="Algerian"/>
              </a:rPr>
            </a:br>
            <a:r>
              <a:rPr lang="en-US" sz="3200" b="0" i="1" u="none">
                <a:solidFill>
                  <a:schemeClr val="lt2"/>
                </a:solidFill>
                <a:latin typeface="Algerian"/>
                <a:ea typeface="Algerian"/>
                <a:cs typeface="Algerian"/>
                <a:sym typeface="Algerian"/>
              </a:rPr>
              <a:t>Қолыма қағаз, қалам алған шақта,</a:t>
            </a:r>
            <a:br>
              <a:rPr lang="en-US" sz="3200" b="0" i="1" u="none">
                <a:solidFill>
                  <a:schemeClr val="lt2"/>
                </a:solidFill>
                <a:latin typeface="Algerian"/>
                <a:ea typeface="Algerian"/>
                <a:cs typeface="Algerian"/>
                <a:sym typeface="Algerian"/>
              </a:rPr>
            </a:br>
            <a:r>
              <a:rPr lang="en-US" sz="3200" b="0" i="1" u="none">
                <a:solidFill>
                  <a:schemeClr val="lt2"/>
                </a:solidFill>
                <a:latin typeface="Algerian"/>
                <a:ea typeface="Algerian"/>
                <a:cs typeface="Algerian"/>
                <a:sym typeface="Algerian"/>
              </a:rPr>
              <a:t>Кетемін қара сөзге желдей есіп. ”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Өмірдеректері</a:t>
            </a:r>
            <a:endParaRPr/>
          </a:p>
        </p:txBody>
      </p:sp>
      <p:graphicFrame>
        <p:nvGraphicFramePr>
          <p:cNvPr id="192" name="Google Shape;192;p21"/>
          <p:cNvGraphicFramePr/>
          <p:nvPr/>
        </p:nvGraphicFramePr>
        <p:xfrm>
          <a:off x="468312" y="1341437"/>
          <a:ext cx="8229575" cy="5116500"/>
        </p:xfrm>
        <a:graphic>
          <a:graphicData uri="http://schemas.openxmlformats.org/drawingml/2006/table">
            <a:tbl>
              <a:tblPr>
                <a:noFill/>
                <a:tableStyleId>{C3E57609-81F2-4608-A436-F8AC7E572754}</a:tableStyleId>
              </a:tblPr>
              <a:tblGrid>
                <a:gridCol w="1582725"/>
                <a:gridCol w="6646850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1858-1931 ж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Қазіргі Павлодар облысы, Баянауыл ауданында туған.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1" u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166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1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1863-1868 ж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1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Баянауылда Байжан деген қазіреттің ұйымдастырумен ашылған медреседе Нәжмедтин молдадан дәріс алады.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1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1866 ж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1" u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1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Мұса Жүсіпке “Мәшһүр” деген атты қосақтанған.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15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1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1868-1872 ж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1" u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1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Қамар-ад-дин хазіреттен дәріс алды.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1" u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1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1872 ж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1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Тұңғыш рет Атбасар, Қызылжар маңын жайлайтын Алтай,Қуандық,Тоқа елдерін аралап, көне мұраларды жинақтап, елмен танысуға шығады.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1" u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" name="Google Shape;197;p22"/>
          <p:cNvGraphicFramePr/>
          <p:nvPr/>
        </p:nvGraphicFramePr>
        <p:xfrm>
          <a:off x="179387" y="476250"/>
          <a:ext cx="8229575" cy="6320800"/>
        </p:xfrm>
        <a:graphic>
          <a:graphicData uri="http://schemas.openxmlformats.org/drawingml/2006/table">
            <a:tbl>
              <a:tblPr>
                <a:noFill/>
                <a:tableStyleId>{C3E57609-81F2-4608-A436-F8AC7E572754}</a:tableStyleId>
              </a:tblPr>
              <a:tblGrid>
                <a:gridCol w="1728775"/>
                <a:gridCol w="6500800"/>
              </a:tblGrid>
              <a:tr h="74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1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1891 ж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1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Омск, Павлодар,Семей қалаларына жақын орналасқан қазақ ауылдарында болады.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1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1893 ж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1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Патшаның зұлым саясатына қарсылық білдірген өлеңдері мен мақалалары баспа беттеріне шығады.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1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1894 ж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1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 жасында Орта Азия елдеріне екінші рет саяхатқа шығады.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1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1895 ж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1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“Гулшат”, “Шеризат”, “Ғибратнама” деп аталатын еңбектерін жарыққа шығарады.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1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1896 ж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1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Жидебайға барып, Абаймен кездеседі.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1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1905 ж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1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Бұқаралық-демократиялық ақын екенің айғақтайтын батыл өлеңдері жаза бастайды.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1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1906 ж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1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“Қанды жексенбі” өлеңін жазды.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309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1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1907 ж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1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Қазан қаласында Хусаиновтар баспасынан “Сарыарқа кімдікі екендігі”, “Тіршілікте көп жасағаннан көрген бір тамашамыз”, “Хал-ахуал” атты үш кітабы жарық көрді.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" name="Google Shape;202;p23"/>
          <p:cNvGraphicFramePr/>
          <p:nvPr/>
        </p:nvGraphicFramePr>
        <p:xfrm>
          <a:off x="250825" y="333375"/>
          <a:ext cx="8229575" cy="6132500"/>
        </p:xfrm>
        <a:graphic>
          <a:graphicData uri="http://schemas.openxmlformats.org/drawingml/2006/table">
            <a:tbl>
              <a:tblPr>
                <a:noFill/>
                <a:tableStyleId>{C3E57609-81F2-4608-A436-F8AC7E572754}</a:tableStyleId>
              </a:tblPr>
              <a:tblGrid>
                <a:gridCol w="2233600"/>
                <a:gridCol w="5995975"/>
              </a:tblGrid>
              <a:tr h="1079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1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1907-1908 ж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1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Патша заң орындарына Мәшһүр-Жүсіп Көпеевті қамауға алуға бұйрық етеді.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67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1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1908-1910 ж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1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Самарқанд,Бұқарға тағы да саяхатқа шығады.Сапарынан оралған соң араға біраз уақыт салып, Еділ Жайық, Ресей жағына да барады.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1" u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1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1911-1914 ж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1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“Айқап журналында “ Мәшһүр- Жүсіптің мақалалары мен өлеңдері жиі көрініп отырады.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1" u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309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1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1913-1931ж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1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Аралығында Мәшһүр-Жүсіп Көпеев Ескелдіде елді қабылдап,барлық білгенін қағазға түсірумен болды.Ақынның бұл жылдардағы үйінен алысқа ұзап шықпауын,1907-1912 жылдары күшейген қуғыннан қорғалақтап қалғанынан деп білген жөн.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" name="Google Shape;207;p24"/>
          <p:cNvGraphicFramePr/>
          <p:nvPr/>
        </p:nvGraphicFramePr>
        <p:xfrm>
          <a:off x="179387" y="333375"/>
          <a:ext cx="8229600" cy="5619125"/>
        </p:xfrm>
        <a:graphic>
          <a:graphicData uri="http://schemas.openxmlformats.org/drawingml/2006/table">
            <a:tbl>
              <a:tblPr>
                <a:noFill/>
                <a:tableStyleId>{C3E57609-81F2-4608-A436-F8AC7E572754}</a:tableStyleId>
              </a:tblPr>
              <a:tblGrid>
                <a:gridCol w="2447925"/>
                <a:gridCol w="5781675"/>
              </a:tblGrid>
              <a:tr h="1616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1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1921 ж 18 маусымда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1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Ташкент қаласында мұғалім болған Әмен деген ортаншы баласы 34-жасында азғындардың қолынан қаза табады.Осы жылы “Әмен қазасына”, “Әменді жоқтау” деп аталатын жоқтауы шығады.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1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1923 ж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1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“Қажымұқан” деп аталатын жоқтауы шығады.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1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1925 ж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1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Мәшһүр-Жүсіп бірнеше өнер саңлақтарымен кездеседі.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1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1930 ж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1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Көзі тірісінде асын бергізеді.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1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1931 ж 27 қарашада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1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“Ескелді” деген жерде дүние салады.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04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1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1952 жылы 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1" u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 жыл денесі ашық жатқан Мәшһүр –Жүсіп Көпеевтің Ескелдідегі кесенесі қиратылсын деген үкіметтің қаулысы шығады.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6FF"/>
            </a:gs>
            <a:gs pos="100000">
              <a:srgbClr val="0000FF"/>
            </a:gs>
          </a:gsLst>
          <a:lin ang="5400000" scaled="0"/>
        </a:gra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Кесенесі</a:t>
            </a:r>
            <a:endParaRPr/>
          </a:p>
        </p:txBody>
      </p:sp>
      <p:pic>
        <p:nvPicPr>
          <p:cNvPr id="213" name="Google Shape;213;p25" descr="7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47812" y="1773237"/>
            <a:ext cx="5688012" cy="403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26"/>
          <p:cNvGrpSpPr/>
          <p:nvPr/>
        </p:nvGrpSpPr>
        <p:grpSpPr>
          <a:xfrm>
            <a:off x="539750" y="333375"/>
            <a:ext cx="8234362" cy="5121275"/>
            <a:chOff x="324" y="204"/>
            <a:chExt cx="3888" cy="720"/>
          </a:xfrm>
        </p:grpSpPr>
        <p:cxnSp>
          <p:nvCxnSpPr>
            <p:cNvPr id="219" name="Google Shape;219;p26"/>
            <p:cNvCxnSpPr/>
            <p:nvPr/>
          </p:nvCxnSpPr>
          <p:spPr>
            <a:xfrm rot="5400000" flipH="1">
              <a:off x="2952" y="-192"/>
              <a:ext cx="144" cy="1512"/>
            </a:xfrm>
            <a:prstGeom prst="bentConnector3">
              <a:avLst>
                <a:gd name="adj1" fmla="val 332486"/>
              </a:avLst>
            </a:pr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20" name="Google Shape;220;p26"/>
            <p:cNvCxnSpPr/>
            <p:nvPr/>
          </p:nvCxnSpPr>
          <p:spPr>
            <a:xfrm rot="5400000" flipH="1">
              <a:off x="2448" y="312"/>
              <a:ext cx="144" cy="504"/>
            </a:xfrm>
            <a:prstGeom prst="bentConnector3">
              <a:avLst>
                <a:gd name="adj1" fmla="val 332486"/>
              </a:avLst>
            </a:pr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21" name="Google Shape;221;p26"/>
            <p:cNvCxnSpPr/>
            <p:nvPr/>
          </p:nvCxnSpPr>
          <p:spPr>
            <a:xfrm rot="-5400000">
              <a:off x="1944" y="312"/>
              <a:ext cx="144" cy="503"/>
            </a:xfrm>
            <a:prstGeom prst="bentConnector3">
              <a:avLst>
                <a:gd name="adj1" fmla="val 332139"/>
              </a:avLst>
            </a:pr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22" name="Google Shape;222;p26"/>
            <p:cNvCxnSpPr/>
            <p:nvPr/>
          </p:nvCxnSpPr>
          <p:spPr>
            <a:xfrm rot="-5400000">
              <a:off x="1440" y="-192"/>
              <a:ext cx="144" cy="1512"/>
            </a:xfrm>
            <a:prstGeom prst="bentConnector3">
              <a:avLst>
                <a:gd name="adj1" fmla="val 332486"/>
              </a:avLst>
            </a:pr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223" name="Google Shape;223;p26"/>
            <p:cNvSpPr/>
            <p:nvPr/>
          </p:nvSpPr>
          <p:spPr>
            <a:xfrm>
              <a:off x="1836" y="20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Мәшһүр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Жүсіп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Көпеев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шығармашылығы</a:t>
              </a:r>
              <a:endParaRPr/>
            </a:p>
          </p:txBody>
        </p:sp>
        <p:sp>
          <p:nvSpPr>
            <p:cNvPr id="224" name="Google Shape;224;p26"/>
            <p:cNvSpPr/>
            <p:nvPr/>
          </p:nvSpPr>
          <p:spPr>
            <a:xfrm>
              <a:off x="324" y="63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Ақын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өлеңдері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дастандары</a:t>
              </a:r>
              <a:endParaRPr/>
            </a:p>
          </p:txBody>
        </p:sp>
        <p:sp>
          <p:nvSpPr>
            <p:cNvPr id="225" name="Google Shape;225;p26"/>
            <p:cNvSpPr/>
            <p:nvPr/>
          </p:nvSpPr>
          <p:spPr>
            <a:xfrm>
              <a:off x="1332" y="63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Халық ауыз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әдебиетінің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үлгілері</a:t>
              </a:r>
              <a:endParaRPr/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2340" y="63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Тұлғатану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Ұлт тарихына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арналған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еңбектері</a:t>
              </a:r>
              <a:endParaRPr/>
            </a:p>
          </p:txBody>
        </p:sp>
        <p:sp>
          <p:nvSpPr>
            <p:cNvPr id="227" name="Google Shape;227;p26"/>
            <p:cNvSpPr/>
            <p:nvPr/>
          </p:nvSpPr>
          <p:spPr>
            <a:xfrm>
              <a:off x="3348" y="63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Ғылыми зерттеу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еңбектері</a:t>
              </a:r>
              <a:endParaRPr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7"/>
          <p:cNvSpPr txBox="1">
            <a:spLocks noGrp="1"/>
          </p:cNvSpPr>
          <p:nvPr>
            <p:ph type="title"/>
          </p:nvPr>
        </p:nvSpPr>
        <p:spPr>
          <a:xfrm>
            <a:off x="323850" y="472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r>
              <a:rPr lang="en-US" sz="32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Болды екен  Мәшһүр шешен қандайында,</a:t>
            </a:r>
            <a:br>
              <a:rPr lang="en-US" sz="32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1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Басылған құдірет мөрі таңдайында .</a:t>
            </a:r>
            <a:endParaRPr/>
          </a:p>
        </p:txBody>
      </p:sp>
      <p:pic>
        <p:nvPicPr>
          <p:cNvPr id="233" name="Google Shape;233;p27" descr="фото 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47812" y="476250"/>
            <a:ext cx="5857875" cy="3960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ершина горы">
  <a:themeElements>
    <a:clrScheme name="Вершина горы 1">
      <a:dk1>
        <a:srgbClr val="4C3A1C"/>
      </a:dk1>
      <a:lt1>
        <a:srgbClr val="FFFFFF"/>
      </a:lt1>
      <a:dk2>
        <a:srgbClr val="993300"/>
      </a:dk2>
      <a:lt2>
        <a:srgbClr val="CCAA00"/>
      </a:lt2>
      <a:accent1>
        <a:srgbClr val="FF3300"/>
      </a:accent1>
      <a:accent2>
        <a:srgbClr val="9E6600"/>
      </a:accent2>
      <a:accent3>
        <a:srgbClr val="CAADAA"/>
      </a:accent3>
      <a:accent4>
        <a:srgbClr val="DADADA"/>
      </a:accent4>
      <a:accent5>
        <a:srgbClr val="FFADAA"/>
      </a:accent5>
      <a:accent6>
        <a:srgbClr val="8F5C00"/>
      </a:accent6>
      <a:hlink>
        <a:srgbClr val="FFCC00"/>
      </a:hlink>
      <a:folHlink>
        <a:srgbClr val="F7DC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ершина горы">
  <a:themeElements>
    <a:clrScheme name="Вершина горы 1">
      <a:dk1>
        <a:srgbClr val="4C3A1C"/>
      </a:dk1>
      <a:lt1>
        <a:srgbClr val="FFFFFF"/>
      </a:lt1>
      <a:dk2>
        <a:srgbClr val="993300"/>
      </a:dk2>
      <a:lt2>
        <a:srgbClr val="CCAA00"/>
      </a:lt2>
      <a:accent1>
        <a:srgbClr val="FF3300"/>
      </a:accent1>
      <a:accent2>
        <a:srgbClr val="9E6600"/>
      </a:accent2>
      <a:accent3>
        <a:srgbClr val="CAADAA"/>
      </a:accent3>
      <a:accent4>
        <a:srgbClr val="DADADA"/>
      </a:accent4>
      <a:accent5>
        <a:srgbClr val="FFADAA"/>
      </a:accent5>
      <a:accent6>
        <a:srgbClr val="8F5C00"/>
      </a:accent6>
      <a:hlink>
        <a:srgbClr val="FFCC00"/>
      </a:hlink>
      <a:folHlink>
        <a:srgbClr val="F7DC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ершина горы">
  <a:themeElements>
    <a:clrScheme name="Вершина горы 1">
      <a:dk1>
        <a:srgbClr val="4C3A1C"/>
      </a:dk1>
      <a:lt1>
        <a:srgbClr val="FFFFFF"/>
      </a:lt1>
      <a:dk2>
        <a:srgbClr val="993300"/>
      </a:dk2>
      <a:lt2>
        <a:srgbClr val="CCAA00"/>
      </a:lt2>
      <a:accent1>
        <a:srgbClr val="FF3300"/>
      </a:accent1>
      <a:accent2>
        <a:srgbClr val="9E6600"/>
      </a:accent2>
      <a:accent3>
        <a:srgbClr val="CAADAA"/>
      </a:accent3>
      <a:accent4>
        <a:srgbClr val="DADADA"/>
      </a:accent4>
      <a:accent5>
        <a:srgbClr val="FFADAA"/>
      </a:accent5>
      <a:accent6>
        <a:srgbClr val="8F5C00"/>
      </a:accent6>
      <a:hlink>
        <a:srgbClr val="FFCC00"/>
      </a:hlink>
      <a:folHlink>
        <a:srgbClr val="F7DC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624</Words>
  <Application>Microsoft Office PowerPoint</Application>
  <PresentationFormat>Экран (4:3)</PresentationFormat>
  <Paragraphs>130</Paragraphs>
  <Slides>17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Вершина горы</vt:lpstr>
      <vt:lpstr>1_Вершина горы</vt:lpstr>
      <vt:lpstr>Вершина горы</vt:lpstr>
      <vt:lpstr>Мәшһүр Жүсіп Көпейұлы</vt:lpstr>
      <vt:lpstr>“ Жасымда қойылған ат адам Жүсіп, Жұрт кеткен сүйгенінен Мәшһүр Жүсіп. Қолыма қағаз, қалам алған шақта, Кетемін қара сөзге желдей есіп. ”</vt:lpstr>
      <vt:lpstr>Өмірдеректері</vt:lpstr>
      <vt:lpstr>Презентация PowerPoint</vt:lpstr>
      <vt:lpstr>Презентация PowerPoint</vt:lpstr>
      <vt:lpstr>Презентация PowerPoint</vt:lpstr>
      <vt:lpstr>Кесенесі</vt:lpstr>
      <vt:lpstr>Презентация PowerPoint</vt:lpstr>
      <vt:lpstr>Болды екен  Мәшһүр шешен қандайында, Басылған құдірет мөрі таңдайында .</vt:lpstr>
      <vt:lpstr>Презентация PowerPoint</vt:lpstr>
      <vt:lpstr>Құран мен тәпсір еді ұстағаны, Қош көріп молдаларды қостағаны. Ниеті дін, исламға жақын болып, Құдайдың жақсы жолға бастағаны.</vt:lpstr>
      <vt:lpstr>Презентация PowerPoint</vt:lpstr>
      <vt:lpstr>Құдайым жексенбі күн жер жаратты, Жер – суды әуел бастап бір жаратты. Тау мен тас, ағаш пен шөп, көл мен өзен Түріндей текеметтің түр жаратты.</vt:lpstr>
      <vt:lpstr>Бес парыз </vt:lpstr>
      <vt:lpstr>ТҮЙІН: </vt:lpstr>
      <vt:lpstr>Презентация PowerPoint</vt:lpstr>
      <vt:lpstr>Қорытынды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Орындаған: КОК91  дк Тулешов Мадияр Аманбаевич</dc:title>
  <cp:lastModifiedBy>Madiar Tuleshov</cp:lastModifiedBy>
  <cp:revision>3</cp:revision>
  <dcterms:modified xsi:type="dcterms:W3CDTF">2020-12-04T08:09:54Z</dcterms:modified>
</cp:coreProperties>
</file>