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1" r:id="rId7"/>
    <p:sldId id="262" r:id="rId8"/>
    <p:sldId id="263" r:id="rId9"/>
    <p:sldId id="264" r:id="rId10"/>
    <p:sldId id="260" r:id="rId11"/>
  </p:sldIdLst>
  <p:sldSz cx="9144000" cy="6858000" type="screen4x3"/>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kk-K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kk-KZ"/>
          </a:p>
        </p:txBody>
      </p:sp>
      <p:sp>
        <p:nvSpPr>
          <p:cNvPr id="4" name="Дата 3"/>
          <p:cNvSpPr>
            <a:spLocks noGrp="1"/>
          </p:cNvSpPr>
          <p:nvPr>
            <p:ph type="dt" sz="half" idx="10"/>
          </p:nvPr>
        </p:nvSpPr>
        <p:spPr/>
        <p:txBody>
          <a:bodyPr/>
          <a:lstStyle/>
          <a:p>
            <a:fld id="{A1A87556-B545-4D1C-BCDF-709109CED355}" type="datetimeFigureOut">
              <a:rPr lang="kk-KZ" smtClean="0"/>
              <a:t>13.09.2021</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301591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A1A87556-B545-4D1C-BCDF-709109CED355}" type="datetimeFigureOut">
              <a:rPr lang="kk-KZ" smtClean="0"/>
              <a:t>13.09.2021</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89345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kk-K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A1A87556-B545-4D1C-BCDF-709109CED355}" type="datetimeFigureOut">
              <a:rPr lang="kk-KZ" smtClean="0"/>
              <a:t>13.09.2021</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167043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A1A87556-B545-4D1C-BCDF-709109CED355}" type="datetimeFigureOut">
              <a:rPr lang="kk-KZ" smtClean="0"/>
              <a:t>13.09.2021</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407869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kk-K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1A87556-B545-4D1C-BCDF-709109CED355}" type="datetimeFigureOut">
              <a:rPr lang="kk-KZ" smtClean="0"/>
              <a:t>13.09.2021</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2112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Дата 4"/>
          <p:cNvSpPr>
            <a:spLocks noGrp="1"/>
          </p:cNvSpPr>
          <p:nvPr>
            <p:ph type="dt" sz="half" idx="10"/>
          </p:nvPr>
        </p:nvSpPr>
        <p:spPr/>
        <p:txBody>
          <a:bodyPr/>
          <a:lstStyle/>
          <a:p>
            <a:fld id="{A1A87556-B545-4D1C-BCDF-709109CED355}" type="datetimeFigureOut">
              <a:rPr lang="kk-KZ" smtClean="0"/>
              <a:t>13.09.2021</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96295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kk-K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7" name="Дата 6"/>
          <p:cNvSpPr>
            <a:spLocks noGrp="1"/>
          </p:cNvSpPr>
          <p:nvPr>
            <p:ph type="dt" sz="half" idx="10"/>
          </p:nvPr>
        </p:nvSpPr>
        <p:spPr/>
        <p:txBody>
          <a:bodyPr/>
          <a:lstStyle/>
          <a:p>
            <a:fld id="{A1A87556-B545-4D1C-BCDF-709109CED355}" type="datetimeFigureOut">
              <a:rPr lang="kk-KZ" smtClean="0"/>
              <a:t>13.09.2021</a:t>
            </a:fld>
            <a:endParaRPr lang="kk-KZ"/>
          </a:p>
        </p:txBody>
      </p:sp>
      <p:sp>
        <p:nvSpPr>
          <p:cNvPr id="8" name="Нижний колонтитул 7"/>
          <p:cNvSpPr>
            <a:spLocks noGrp="1"/>
          </p:cNvSpPr>
          <p:nvPr>
            <p:ph type="ftr" sz="quarter" idx="11"/>
          </p:nvPr>
        </p:nvSpPr>
        <p:spPr/>
        <p:txBody>
          <a:bodyPr/>
          <a:lstStyle/>
          <a:p>
            <a:endParaRPr lang="kk-KZ"/>
          </a:p>
        </p:txBody>
      </p:sp>
      <p:sp>
        <p:nvSpPr>
          <p:cNvPr id="9" name="Номер слайда 8"/>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145650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Дата 2"/>
          <p:cNvSpPr>
            <a:spLocks noGrp="1"/>
          </p:cNvSpPr>
          <p:nvPr>
            <p:ph type="dt" sz="half" idx="10"/>
          </p:nvPr>
        </p:nvSpPr>
        <p:spPr/>
        <p:txBody>
          <a:bodyPr/>
          <a:lstStyle/>
          <a:p>
            <a:fld id="{A1A87556-B545-4D1C-BCDF-709109CED355}" type="datetimeFigureOut">
              <a:rPr lang="kk-KZ" smtClean="0"/>
              <a:t>13.09.2021</a:t>
            </a:fld>
            <a:endParaRPr lang="kk-KZ"/>
          </a:p>
        </p:txBody>
      </p:sp>
      <p:sp>
        <p:nvSpPr>
          <p:cNvPr id="4" name="Нижний колонтитул 3"/>
          <p:cNvSpPr>
            <a:spLocks noGrp="1"/>
          </p:cNvSpPr>
          <p:nvPr>
            <p:ph type="ftr" sz="quarter" idx="11"/>
          </p:nvPr>
        </p:nvSpPr>
        <p:spPr/>
        <p:txBody>
          <a:bodyPr/>
          <a:lstStyle/>
          <a:p>
            <a:endParaRPr lang="kk-KZ"/>
          </a:p>
        </p:txBody>
      </p:sp>
      <p:sp>
        <p:nvSpPr>
          <p:cNvPr id="5" name="Номер слайда 4"/>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4171898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A87556-B545-4D1C-BCDF-709109CED355}" type="datetimeFigureOut">
              <a:rPr lang="kk-KZ" smtClean="0"/>
              <a:t>13.09.2021</a:t>
            </a:fld>
            <a:endParaRPr lang="kk-KZ"/>
          </a:p>
        </p:txBody>
      </p:sp>
      <p:sp>
        <p:nvSpPr>
          <p:cNvPr id="3" name="Нижний колонтитул 2"/>
          <p:cNvSpPr>
            <a:spLocks noGrp="1"/>
          </p:cNvSpPr>
          <p:nvPr>
            <p:ph type="ftr" sz="quarter" idx="11"/>
          </p:nvPr>
        </p:nvSpPr>
        <p:spPr/>
        <p:txBody>
          <a:bodyPr/>
          <a:lstStyle/>
          <a:p>
            <a:endParaRPr lang="kk-KZ"/>
          </a:p>
        </p:txBody>
      </p:sp>
      <p:sp>
        <p:nvSpPr>
          <p:cNvPr id="4" name="Номер слайда 3"/>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303343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kk-KZ"/>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A87556-B545-4D1C-BCDF-709109CED355}" type="datetimeFigureOut">
              <a:rPr lang="kk-KZ" smtClean="0"/>
              <a:t>13.09.2021</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314174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kk-K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1A87556-B545-4D1C-BCDF-709109CED355}" type="datetimeFigureOut">
              <a:rPr lang="kk-KZ" smtClean="0"/>
              <a:t>13.09.2021</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54545046-F027-4550-ABBE-7A9DB93254D2}" type="slidenum">
              <a:rPr lang="kk-KZ" smtClean="0"/>
              <a:t>‹#›</a:t>
            </a:fld>
            <a:endParaRPr lang="kk-KZ"/>
          </a:p>
        </p:txBody>
      </p:sp>
    </p:spTree>
    <p:extLst>
      <p:ext uri="{BB962C8B-B14F-4D97-AF65-F5344CB8AC3E}">
        <p14:creationId xmlns:p14="http://schemas.microsoft.com/office/powerpoint/2010/main" val="74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kk-K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87556-B545-4D1C-BCDF-709109CED355}" type="datetimeFigureOut">
              <a:rPr lang="kk-KZ" smtClean="0"/>
              <a:t>13.09.2021</a:t>
            </a:fld>
            <a:endParaRPr lang="kk-K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45046-F027-4550-ABBE-7A9DB93254D2}" type="slidenum">
              <a:rPr lang="kk-KZ" smtClean="0"/>
              <a:t>‹#›</a:t>
            </a:fld>
            <a:endParaRPr lang="kk-KZ"/>
          </a:p>
        </p:txBody>
      </p:sp>
    </p:spTree>
    <p:extLst>
      <p:ext uri="{BB962C8B-B14F-4D97-AF65-F5344CB8AC3E}">
        <p14:creationId xmlns:p14="http://schemas.microsoft.com/office/powerpoint/2010/main" val="444184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628800"/>
            <a:ext cx="7772400" cy="1470025"/>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«Мы</a:t>
            </a:r>
            <a:r>
              <a:rPr lang="kk-KZ"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ң бір мақал» сайысы</a:t>
            </a:r>
            <a:endParaRPr lang="kk-KZ"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Подзаголовок 2"/>
          <p:cNvSpPr>
            <a:spLocks noGrp="1"/>
          </p:cNvSpPr>
          <p:nvPr>
            <p:ph type="subTitle" idx="1"/>
          </p:nvPr>
        </p:nvSpPr>
        <p:spPr>
          <a:xfrm>
            <a:off x="-1044624" y="188640"/>
            <a:ext cx="6400800" cy="1752600"/>
          </a:xfrm>
        </p:spPr>
        <p:txBody>
          <a:bodyPr>
            <a:normAutofit/>
          </a:bodyPr>
          <a:lstStyle/>
          <a:p>
            <a:r>
              <a:rPr lang="kk-K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6-сынып оқушылары.</a:t>
            </a:r>
            <a:endParaRPr lang="kk-K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60291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958275864"/>
              </p:ext>
            </p:extLst>
          </p:nvPr>
        </p:nvGraphicFramePr>
        <p:xfrm>
          <a:off x="827584" y="836710"/>
          <a:ext cx="6696745" cy="4032450"/>
        </p:xfrm>
        <a:graphic>
          <a:graphicData uri="http://schemas.openxmlformats.org/drawingml/2006/table">
            <a:tbl>
              <a:tblPr firstRow="1" bandRow="1">
                <a:tableStyleId>{21E4AEA4-8DFA-4A89-87EB-49C32662AFE0}</a:tableStyleId>
              </a:tblPr>
              <a:tblGrid>
                <a:gridCol w="1845838"/>
                <a:gridCol w="2005785"/>
                <a:gridCol w="2845122"/>
              </a:tblGrid>
              <a:tr h="806490">
                <a:tc>
                  <a:txBody>
                    <a:bodyPr/>
                    <a:lstStyle/>
                    <a:p>
                      <a:r>
                        <a:rPr lang="kk-KZ" dirty="0" smtClean="0"/>
                        <a:t>Бөлімдер</a:t>
                      </a:r>
                      <a:endParaRPr lang="kk-KZ" dirty="0"/>
                    </a:p>
                  </a:txBody>
                  <a:tcPr/>
                </a:tc>
                <a:tc>
                  <a:txBody>
                    <a:bodyPr/>
                    <a:lstStyle/>
                    <a:p>
                      <a:r>
                        <a:rPr lang="kk-KZ" dirty="0" smtClean="0"/>
                        <a:t>1-топ ұпайлары</a:t>
                      </a:r>
                      <a:endParaRPr lang="kk-KZ" dirty="0"/>
                    </a:p>
                  </a:txBody>
                  <a:tcPr/>
                </a:tc>
                <a:tc>
                  <a:txBody>
                    <a:bodyPr/>
                    <a:lstStyle/>
                    <a:p>
                      <a:r>
                        <a:rPr lang="kk-KZ" dirty="0" smtClean="0"/>
                        <a:t>2-топ ұпайлары</a:t>
                      </a:r>
                      <a:endParaRPr lang="kk-KZ" dirty="0"/>
                    </a:p>
                  </a:txBody>
                  <a:tcPr/>
                </a:tc>
              </a:tr>
              <a:tr h="806490">
                <a:tc>
                  <a:txBody>
                    <a:bodyPr/>
                    <a:lstStyle/>
                    <a:p>
                      <a:r>
                        <a:rPr lang="kk-KZ" dirty="0" smtClean="0"/>
                        <a:t>1-бөлім</a:t>
                      </a:r>
                      <a:endParaRPr lang="kk-KZ" dirty="0"/>
                    </a:p>
                  </a:txBody>
                  <a:tcPr/>
                </a:tc>
                <a:tc>
                  <a:txBody>
                    <a:bodyPr/>
                    <a:lstStyle/>
                    <a:p>
                      <a:endParaRPr lang="kk-KZ" dirty="0"/>
                    </a:p>
                  </a:txBody>
                  <a:tcPr/>
                </a:tc>
                <a:tc>
                  <a:txBody>
                    <a:bodyPr/>
                    <a:lstStyle/>
                    <a:p>
                      <a:endParaRPr lang="kk-KZ" dirty="0"/>
                    </a:p>
                  </a:txBody>
                  <a:tcPr/>
                </a:tc>
              </a:tr>
              <a:tr h="806490">
                <a:tc>
                  <a:txBody>
                    <a:bodyPr/>
                    <a:lstStyle/>
                    <a:p>
                      <a:r>
                        <a:rPr lang="kk-KZ" dirty="0" smtClean="0"/>
                        <a:t>2-бөлім</a:t>
                      </a:r>
                      <a:endParaRPr lang="kk-KZ" dirty="0"/>
                    </a:p>
                  </a:txBody>
                  <a:tcPr/>
                </a:tc>
                <a:tc>
                  <a:txBody>
                    <a:bodyPr/>
                    <a:lstStyle/>
                    <a:p>
                      <a:endParaRPr lang="kk-KZ"/>
                    </a:p>
                  </a:txBody>
                  <a:tcPr/>
                </a:tc>
                <a:tc>
                  <a:txBody>
                    <a:bodyPr/>
                    <a:lstStyle/>
                    <a:p>
                      <a:endParaRPr lang="kk-KZ"/>
                    </a:p>
                  </a:txBody>
                  <a:tcPr/>
                </a:tc>
              </a:tr>
              <a:tr h="806490">
                <a:tc>
                  <a:txBody>
                    <a:bodyPr/>
                    <a:lstStyle/>
                    <a:p>
                      <a:r>
                        <a:rPr lang="kk-KZ" dirty="0" smtClean="0"/>
                        <a:t>3-бөлім</a:t>
                      </a:r>
                      <a:endParaRPr lang="kk-KZ" dirty="0"/>
                    </a:p>
                  </a:txBody>
                  <a:tcPr/>
                </a:tc>
                <a:tc>
                  <a:txBody>
                    <a:bodyPr/>
                    <a:lstStyle/>
                    <a:p>
                      <a:endParaRPr lang="kk-KZ"/>
                    </a:p>
                  </a:txBody>
                  <a:tcPr/>
                </a:tc>
                <a:tc>
                  <a:txBody>
                    <a:bodyPr/>
                    <a:lstStyle/>
                    <a:p>
                      <a:endParaRPr lang="kk-KZ"/>
                    </a:p>
                  </a:txBody>
                  <a:tcPr/>
                </a:tc>
              </a:tr>
              <a:tr h="806490">
                <a:tc>
                  <a:txBody>
                    <a:bodyPr/>
                    <a:lstStyle/>
                    <a:p>
                      <a:r>
                        <a:rPr lang="kk-KZ" dirty="0" smtClean="0"/>
                        <a:t>4-бөлім</a:t>
                      </a:r>
                      <a:endParaRPr lang="kk-KZ" dirty="0"/>
                    </a:p>
                  </a:txBody>
                  <a:tcPr/>
                </a:tc>
                <a:tc>
                  <a:txBody>
                    <a:bodyPr/>
                    <a:lstStyle/>
                    <a:p>
                      <a:endParaRPr lang="kk-KZ" dirty="0"/>
                    </a:p>
                  </a:txBody>
                  <a:tcPr/>
                </a:tc>
                <a:tc>
                  <a:txBody>
                    <a:bodyPr/>
                    <a:lstStyle/>
                    <a:p>
                      <a:endParaRPr lang="kk-KZ" dirty="0"/>
                    </a:p>
                  </a:txBody>
                  <a:tcPr/>
                </a:tc>
              </a:tr>
            </a:tbl>
          </a:graphicData>
        </a:graphic>
      </p:graphicFrame>
    </p:spTree>
    <p:extLst>
      <p:ext uri="{BB962C8B-B14F-4D97-AF65-F5344CB8AC3E}">
        <p14:creationId xmlns:p14="http://schemas.microsoft.com/office/powerpoint/2010/main" val="518672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15416"/>
            <a:ext cx="8229600" cy="1143000"/>
          </a:xfrm>
        </p:spPr>
        <p:txBody>
          <a:bodyPr/>
          <a:lstStyle/>
          <a:p>
            <a:endParaRPr lang="kk-KZ"/>
          </a:p>
        </p:txBody>
      </p:sp>
      <p:sp>
        <p:nvSpPr>
          <p:cNvPr id="3" name="Объект 2"/>
          <p:cNvSpPr>
            <a:spLocks noGrp="1"/>
          </p:cNvSpPr>
          <p:nvPr>
            <p:ph idx="1"/>
          </p:nvPr>
        </p:nvSpPr>
        <p:spPr>
          <a:xfrm>
            <a:off x="323528" y="620688"/>
            <a:ext cx="8229600" cy="4525963"/>
          </a:xfrm>
        </p:spPr>
        <p:txBody>
          <a:bodyPr>
            <a:normAutofit lnSpcReduction="10000"/>
          </a:bodyPr>
          <a:lstStyle/>
          <a:p>
            <a:r>
              <a:rPr lang="kk-KZ" b="1" dirty="0" smtClean="0"/>
              <a:t>Мақсаты: </a:t>
            </a:r>
            <a:r>
              <a:rPr lang="kk-KZ" dirty="0" smtClean="0"/>
              <a:t>Оқырмандарды </a:t>
            </a:r>
            <a:r>
              <a:rPr lang="kk-KZ" dirty="0"/>
              <a:t>“сөз мәйегі-мақал” дегендей ата –бабамыздан қалған өсиет сөздері арқылы адамгершілікке,ойын нақты дұрыс жеткізуге, тапқыр сөйлеуге, салмақты ой айтуға үйрету,ана тілінде сөйлеу шеберлігін арттыру,сөздік қорың молайту. Мақалдап,мәтелдеп сөйлеу мәнеріне дағдыландыру.</a:t>
            </a:r>
          </a:p>
          <a:p>
            <a:r>
              <a:rPr lang="kk-KZ" b="1" dirty="0"/>
              <a:t>Көрнекілік: </a:t>
            </a:r>
            <a:r>
              <a:rPr lang="kk-KZ" dirty="0"/>
              <a:t>нақыл сөздер.</a:t>
            </a:r>
          </a:p>
          <a:p>
            <a:endParaRPr lang="kk-KZ" dirty="0"/>
          </a:p>
        </p:txBody>
      </p:sp>
    </p:spTree>
    <p:extLst>
      <p:ext uri="{BB962C8B-B14F-4D97-AF65-F5344CB8AC3E}">
        <p14:creationId xmlns:p14="http://schemas.microsoft.com/office/powerpoint/2010/main" val="138538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603" y="692696"/>
            <a:ext cx="8424936" cy="4524315"/>
          </a:xfrm>
          <a:prstGeom prst="rect">
            <a:avLst/>
          </a:prstGeom>
        </p:spPr>
        <p:txBody>
          <a:bodyPr wrap="square">
            <a:spAutoFit/>
          </a:bodyPr>
          <a:lstStyle/>
          <a:p>
            <a:r>
              <a:rPr lang="kk-KZ" b="1" dirty="0">
                <a:latin typeface="Times New Roman" pitchFamily="18" charset="0"/>
                <a:cs typeface="Times New Roman" pitchFamily="18" charset="0"/>
              </a:rPr>
              <a:t>Кіріспе сөз:</a:t>
            </a:r>
          </a:p>
          <a:p>
            <a:r>
              <a:rPr lang="kk-KZ" dirty="0">
                <a:latin typeface="Times New Roman" pitchFamily="18" charset="0"/>
                <a:cs typeface="Times New Roman" pitchFamily="18" charset="0"/>
              </a:rPr>
              <a:t>-Құрметті оқырмандар,бүгін сендермен”Мың бір мақал” деген тақырыпта мақал-мәтел айтудан жарыс өткізгелі отырмыз.</a:t>
            </a:r>
          </a:p>
          <a:p>
            <a:r>
              <a:rPr lang="kk-KZ" dirty="0">
                <a:latin typeface="Times New Roman" pitchFamily="18" charset="0"/>
                <a:cs typeface="Times New Roman" pitchFamily="18" charset="0"/>
              </a:rPr>
              <a:t>Мақал-мәтелді білмейтін оқушы жоқ деп айтуға болады,.өйткені мақал-мәтелді сендер мектепке келген күннен бастап ұйренесіндер. Мақал мен мәтелдер ауыз әдебиетінің ең байырғы,ең көне түрі. Ол ғасырлар бойы халықтың ұкыпты сақтап келген еңбек тәжірбиесінің жиыны ,ой пікірінің түйіні, аңсаған асыл арманының арнасы, өмір тіршілігінің айнасы, атадан балаға қалдырып келе жатқан тозбайтын, тот баспайтын өмірлік өшпес мұрасы.</a:t>
            </a:r>
          </a:p>
          <a:p>
            <a:r>
              <a:rPr lang="kk-KZ" dirty="0">
                <a:latin typeface="Times New Roman" pitchFamily="18" charset="0"/>
                <a:cs typeface="Times New Roman" pitchFamily="18" charset="0"/>
              </a:rPr>
              <a:t>”Сөздің көркі -мақал” деген аталы сөз бар. Мақалдың көмегімен айтайын дегеніңді ұнамды да ұтымды жеткізуге болады.</a:t>
            </a:r>
          </a:p>
          <a:p>
            <a:r>
              <a:rPr lang="kk-KZ" dirty="0">
                <a:latin typeface="Times New Roman" pitchFamily="18" charset="0"/>
                <a:cs typeface="Times New Roman" pitchFamily="18" charset="0"/>
              </a:rPr>
              <a:t>Мақал-мәтелді көп біліп ,көп қөлданатын адамдардың білімі де, ақылы да арта түседі. Олай болса мақал-мәтел сайысымызды бастайық..</a:t>
            </a:r>
          </a:p>
          <a:p>
            <a:r>
              <a:rPr lang="kk-KZ" dirty="0">
                <a:latin typeface="Times New Roman" pitchFamily="18" charset="0"/>
                <a:cs typeface="Times New Roman" pitchFamily="18" charset="0"/>
              </a:rPr>
              <a:t>Сайысымызды бастамас бұрын әділ-қазылар алқасымен таныстырып өту.</a:t>
            </a:r>
          </a:p>
          <a:p>
            <a:r>
              <a:rPr lang="kk-KZ" b="1" dirty="0">
                <a:latin typeface="Times New Roman" pitchFamily="18" charset="0"/>
                <a:cs typeface="Times New Roman" pitchFamily="18" charset="0"/>
              </a:rPr>
              <a:t>Сыныпты 2 топқа бөлу.</a:t>
            </a:r>
          </a:p>
          <a:p>
            <a:r>
              <a:rPr lang="kk-KZ" b="1" dirty="0">
                <a:latin typeface="Times New Roman" pitchFamily="18" charset="0"/>
                <a:cs typeface="Times New Roman" pitchFamily="18" charset="0"/>
              </a:rPr>
              <a:t>Сайыс 4 бөлімнен тұрады.</a:t>
            </a:r>
          </a:p>
        </p:txBody>
      </p:sp>
    </p:spTree>
    <p:extLst>
      <p:ext uri="{BB962C8B-B14F-4D97-AF65-F5344CB8AC3E}">
        <p14:creationId xmlns:p14="http://schemas.microsoft.com/office/powerpoint/2010/main" val="545884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74345"/>
            <a:ext cx="4320480" cy="4524315"/>
          </a:xfrm>
          <a:prstGeom prst="rect">
            <a:avLst/>
          </a:prstGeom>
        </p:spPr>
        <p:txBody>
          <a:bodyPr wrap="square">
            <a:spAutoFit/>
          </a:bodyPr>
          <a:lstStyle/>
          <a:p>
            <a:r>
              <a:rPr lang="kk-KZ" b="1" dirty="0"/>
              <a:t>1 бөлім. </a:t>
            </a:r>
            <a:r>
              <a:rPr lang="kk-KZ" dirty="0"/>
              <a:t>”</a:t>
            </a:r>
            <a:r>
              <a:rPr lang="kk-KZ" b="1" dirty="0"/>
              <a:t>Жалғасын тап</a:t>
            </a:r>
            <a:r>
              <a:rPr lang="kk-KZ" b="1" dirty="0" smtClean="0"/>
              <a:t>” сәйкестендір</a:t>
            </a:r>
            <a:r>
              <a:rPr lang="kk-KZ" dirty="0"/>
              <a:t> .</a:t>
            </a:r>
          </a:p>
          <a:p>
            <a:pPr marL="342900" indent="-342900">
              <a:buAutoNum type="arabicPeriod"/>
            </a:pPr>
            <a:r>
              <a:rPr lang="kk-KZ" dirty="0" smtClean="0"/>
              <a:t>Сөздің көркі-мақал    </a:t>
            </a:r>
          </a:p>
          <a:p>
            <a:pPr marL="342900" indent="-342900">
              <a:buAutoNum type="arabicPeriod"/>
            </a:pPr>
            <a:r>
              <a:rPr lang="kk-KZ" dirty="0" smtClean="0"/>
              <a:t> Өз </a:t>
            </a:r>
            <a:r>
              <a:rPr lang="kk-KZ" dirty="0"/>
              <a:t>елім... </a:t>
            </a:r>
            <a:endParaRPr lang="kk-KZ" dirty="0" smtClean="0"/>
          </a:p>
          <a:p>
            <a:pPr marL="342900" indent="-342900">
              <a:buAutoNum type="arabicPeriod"/>
            </a:pPr>
            <a:r>
              <a:rPr lang="kk-KZ" dirty="0" smtClean="0"/>
              <a:t>Балапан </a:t>
            </a:r>
            <a:r>
              <a:rPr lang="kk-KZ" dirty="0"/>
              <a:t>ұядан не </a:t>
            </a:r>
            <a:r>
              <a:rPr lang="kk-KZ" dirty="0" smtClean="0"/>
              <a:t>көрсе...</a:t>
            </a:r>
            <a:endParaRPr lang="kk-KZ" dirty="0"/>
          </a:p>
          <a:p>
            <a:r>
              <a:rPr lang="kk-KZ" dirty="0" smtClean="0"/>
              <a:t>4. Сөзің </a:t>
            </a:r>
            <a:r>
              <a:rPr lang="kk-KZ" dirty="0"/>
              <a:t>тәтті болсын</a:t>
            </a:r>
            <a:r>
              <a:rPr lang="kk-KZ" dirty="0" smtClean="0"/>
              <a:t>...</a:t>
            </a:r>
          </a:p>
          <a:p>
            <a:r>
              <a:rPr lang="kk-KZ" dirty="0" smtClean="0"/>
              <a:t>5. Жақсы </a:t>
            </a:r>
            <a:r>
              <a:rPr lang="kk-KZ" dirty="0"/>
              <a:t>байкап сөйлер</a:t>
            </a:r>
            <a:r>
              <a:rPr lang="kk-KZ" dirty="0" smtClean="0"/>
              <a:t>...</a:t>
            </a:r>
          </a:p>
          <a:p>
            <a:r>
              <a:rPr lang="kk-KZ" dirty="0" smtClean="0"/>
              <a:t>6. Ананың </a:t>
            </a:r>
            <a:r>
              <a:rPr lang="kk-KZ" dirty="0"/>
              <a:t>көңілі балада</a:t>
            </a:r>
            <a:r>
              <a:rPr lang="kk-KZ" dirty="0" smtClean="0"/>
              <a:t>...</a:t>
            </a:r>
          </a:p>
          <a:p>
            <a:r>
              <a:rPr lang="kk-KZ" dirty="0" smtClean="0"/>
              <a:t>7. Батыр </a:t>
            </a:r>
            <a:r>
              <a:rPr lang="kk-KZ" dirty="0"/>
              <a:t>туса ел </a:t>
            </a:r>
            <a:r>
              <a:rPr lang="kk-KZ" dirty="0" smtClean="0"/>
              <a:t>ырысы...</a:t>
            </a:r>
          </a:p>
          <a:p>
            <a:r>
              <a:rPr lang="kk-KZ" dirty="0" smtClean="0"/>
              <a:t>8. Балалы үйдің...</a:t>
            </a:r>
          </a:p>
          <a:p>
            <a:r>
              <a:rPr lang="kk-KZ" dirty="0" smtClean="0"/>
              <a:t>9. Оқу- </a:t>
            </a:r>
            <a:r>
              <a:rPr lang="kk-KZ" dirty="0"/>
              <a:t>білім бұлағы</a:t>
            </a:r>
            <a:r>
              <a:rPr lang="kk-KZ" dirty="0" smtClean="0"/>
              <a:t>...</a:t>
            </a:r>
          </a:p>
          <a:p>
            <a:r>
              <a:rPr lang="kk-KZ" dirty="0" smtClean="0"/>
              <a:t>10. Тіл </a:t>
            </a:r>
            <a:r>
              <a:rPr lang="kk-KZ" dirty="0"/>
              <a:t>тас </a:t>
            </a:r>
            <a:r>
              <a:rPr lang="kk-KZ" dirty="0" smtClean="0"/>
              <a:t>жарады...</a:t>
            </a:r>
          </a:p>
          <a:p>
            <a:r>
              <a:rPr lang="kk-KZ" dirty="0" smtClean="0"/>
              <a:t>11. Ашу-дұшпан</a:t>
            </a:r>
            <a:r>
              <a:rPr lang="kk-KZ" dirty="0"/>
              <a:t>, ақыл </a:t>
            </a:r>
            <a:r>
              <a:rPr lang="kk-KZ" dirty="0" smtClean="0"/>
              <a:t>дос...</a:t>
            </a:r>
          </a:p>
          <a:p>
            <a:r>
              <a:rPr lang="kk-KZ" dirty="0" smtClean="0"/>
              <a:t>12. Тіліңмен </a:t>
            </a:r>
            <a:r>
              <a:rPr lang="kk-KZ" dirty="0"/>
              <a:t>жүгірме</a:t>
            </a:r>
            <a:r>
              <a:rPr lang="kk-KZ" dirty="0" smtClean="0"/>
              <a:t>,..</a:t>
            </a:r>
          </a:p>
          <a:p>
            <a:r>
              <a:rPr lang="kk-KZ" dirty="0" smtClean="0"/>
              <a:t>13. Ұста </a:t>
            </a:r>
            <a:r>
              <a:rPr lang="kk-KZ" dirty="0"/>
              <a:t>пышаққа жарымас</a:t>
            </a:r>
            <a:r>
              <a:rPr lang="kk-KZ" dirty="0" smtClean="0"/>
              <a:t>...</a:t>
            </a:r>
          </a:p>
          <a:p>
            <a:r>
              <a:rPr lang="kk-KZ" dirty="0" smtClean="0"/>
              <a:t>14. Сөзде </a:t>
            </a:r>
            <a:r>
              <a:rPr lang="kk-KZ" dirty="0"/>
              <a:t>қаңқу </a:t>
            </a:r>
            <a:r>
              <a:rPr lang="kk-KZ" dirty="0" smtClean="0"/>
              <a:t>жаман...</a:t>
            </a:r>
          </a:p>
          <a:p>
            <a:r>
              <a:rPr lang="kk-KZ" dirty="0" smtClean="0"/>
              <a:t>15. Білімі </a:t>
            </a:r>
            <a:r>
              <a:rPr lang="kk-KZ" dirty="0"/>
              <a:t>жоқ ұл... </a:t>
            </a:r>
          </a:p>
        </p:txBody>
      </p:sp>
      <p:sp>
        <p:nvSpPr>
          <p:cNvPr id="3" name="Прямоугольник 2"/>
          <p:cNvSpPr/>
          <p:nvPr/>
        </p:nvSpPr>
        <p:spPr>
          <a:xfrm>
            <a:off x="4716016" y="612843"/>
            <a:ext cx="184731" cy="369332"/>
          </a:xfrm>
          <a:prstGeom prst="rect">
            <a:avLst/>
          </a:prstGeom>
        </p:spPr>
        <p:txBody>
          <a:bodyPr wrap="none">
            <a:spAutoFit/>
          </a:bodyPr>
          <a:lstStyle/>
          <a:p>
            <a:endParaRPr lang="kk-KZ" dirty="0" smtClean="0"/>
          </a:p>
        </p:txBody>
      </p:sp>
      <p:sp>
        <p:nvSpPr>
          <p:cNvPr id="4" name="Прямоугольник 3"/>
          <p:cNvSpPr/>
          <p:nvPr/>
        </p:nvSpPr>
        <p:spPr>
          <a:xfrm>
            <a:off x="3923928" y="982175"/>
            <a:ext cx="4572000" cy="4247317"/>
          </a:xfrm>
          <a:prstGeom prst="rect">
            <a:avLst/>
          </a:prstGeom>
        </p:spPr>
        <p:txBody>
          <a:bodyPr>
            <a:spAutoFit/>
          </a:bodyPr>
          <a:lstStyle/>
          <a:p>
            <a:r>
              <a:rPr lang="kk-KZ" dirty="0">
                <a:solidFill>
                  <a:prstClr val="black"/>
                </a:solidFill>
              </a:rPr>
              <a:t>(Жүздің көркі-сақал)</a:t>
            </a:r>
          </a:p>
          <a:p>
            <a:r>
              <a:rPr lang="kk-KZ" dirty="0" smtClean="0"/>
              <a:t> (өлең төсегім)</a:t>
            </a:r>
          </a:p>
          <a:p>
            <a:r>
              <a:rPr lang="kk-KZ" dirty="0" smtClean="0"/>
              <a:t>  (етікші етікке жарымас)</a:t>
            </a:r>
          </a:p>
          <a:p>
            <a:r>
              <a:rPr lang="kk-KZ" dirty="0" smtClean="0"/>
              <a:t> (ауруда шаншу жаман)</a:t>
            </a:r>
          </a:p>
          <a:p>
            <a:r>
              <a:rPr lang="kk-KZ" dirty="0" smtClean="0"/>
              <a:t> (жұпары жоқ гүл)</a:t>
            </a:r>
          </a:p>
          <a:p>
            <a:r>
              <a:rPr lang="kk-KZ" dirty="0" smtClean="0"/>
              <a:t> (ұрлығы жатпас)</a:t>
            </a:r>
          </a:p>
          <a:p>
            <a:pPr lvl="0"/>
            <a:r>
              <a:rPr lang="kk-KZ" dirty="0" smtClean="0"/>
              <a:t> (білім-өмір шырағы) </a:t>
            </a:r>
          </a:p>
          <a:p>
            <a:r>
              <a:rPr lang="kk-KZ" dirty="0" smtClean="0"/>
              <a:t> (Тас жармаса ,бас жарады)</a:t>
            </a:r>
          </a:p>
          <a:p>
            <a:r>
              <a:rPr lang="kk-KZ" dirty="0" smtClean="0"/>
              <a:t> (Ақылына ақыл қос)</a:t>
            </a:r>
          </a:p>
          <a:p>
            <a:r>
              <a:rPr lang="kk-KZ" dirty="0" smtClean="0"/>
              <a:t> (Біліммен жүгір)</a:t>
            </a:r>
          </a:p>
          <a:p>
            <a:r>
              <a:rPr lang="kk-KZ" dirty="0" smtClean="0"/>
              <a:t>(жаман кісі шайкап сөйлер)</a:t>
            </a:r>
          </a:p>
          <a:p>
            <a:r>
              <a:rPr lang="kk-KZ" dirty="0" smtClean="0"/>
              <a:t> (баланың көңілі далада)</a:t>
            </a:r>
          </a:p>
          <a:p>
            <a:r>
              <a:rPr lang="kk-KZ" dirty="0" smtClean="0"/>
              <a:t> (жаңбыр жауса жер ырысы)</a:t>
            </a:r>
          </a:p>
          <a:p>
            <a:r>
              <a:rPr lang="kk-KZ" dirty="0" smtClean="0"/>
              <a:t>(ұшқанда соны іледі)</a:t>
            </a:r>
          </a:p>
          <a:p>
            <a:r>
              <a:rPr lang="kk-KZ" dirty="0" smtClean="0"/>
              <a:t> (ашуың қатты болсын)</a:t>
            </a:r>
            <a:endParaRPr lang="kk-KZ" dirty="0" smtClean="0"/>
          </a:p>
        </p:txBody>
      </p:sp>
    </p:spTree>
    <p:extLst>
      <p:ext uri="{BB962C8B-B14F-4D97-AF65-F5344CB8AC3E}">
        <p14:creationId xmlns:p14="http://schemas.microsoft.com/office/powerpoint/2010/main" val="1717512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132856"/>
            <a:ext cx="8229600" cy="1143000"/>
          </a:xfrm>
        </p:spPr>
        <p:txBody>
          <a:bodyPr>
            <a:normAutofit fontScale="90000"/>
          </a:bodyPr>
          <a:lstStyle/>
          <a:p>
            <a:r>
              <a:rPr lang="kk-KZ" dirty="0" smtClean="0"/>
              <a:t>Қызықтыру мақсатында: «Өрмекшінің торы» әдісі арқылы оқушылардың қаншалықты қазақша мақал-мәтел білетінің тексеріп және қызықтырып аламыз.</a:t>
            </a:r>
            <a:endParaRPr lang="kk-KZ" dirty="0"/>
          </a:p>
        </p:txBody>
      </p:sp>
    </p:spTree>
    <p:extLst>
      <p:ext uri="{BB962C8B-B14F-4D97-AF65-F5344CB8AC3E}">
        <p14:creationId xmlns:p14="http://schemas.microsoft.com/office/powerpoint/2010/main" val="1779610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556792"/>
            <a:ext cx="6860914"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6908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7992888" cy="4616648"/>
          </a:xfrm>
          <a:prstGeom prst="rect">
            <a:avLst/>
          </a:prstGeom>
        </p:spPr>
        <p:txBody>
          <a:bodyPr wrap="square">
            <a:spAutoFit/>
          </a:bodyPr>
          <a:lstStyle/>
          <a:p>
            <a:pPr lvl="0"/>
            <a:r>
              <a:rPr lang="kk-KZ" sz="2000" b="1" dirty="0"/>
              <a:t>3 бөлім : “Кім тапқыр”</a:t>
            </a:r>
            <a:r>
              <a:rPr lang="kk-KZ" sz="2000" dirty="0"/>
              <a:t> деп аталады.</a:t>
            </a:r>
          </a:p>
          <a:p>
            <a:r>
              <a:rPr lang="kk-KZ" sz="2000" dirty="0"/>
              <a:t>Тірек сөздермен мақал-мәтел құрастыру.</a:t>
            </a:r>
          </a:p>
          <a:p>
            <a:r>
              <a:rPr lang="kk-KZ" sz="2000" dirty="0"/>
              <a:t>1.дос -теңге.</a:t>
            </a:r>
          </a:p>
          <a:p>
            <a:r>
              <a:rPr lang="kk-KZ" sz="2000" dirty="0" smtClean="0"/>
              <a:t>2.Ақыл </a:t>
            </a:r>
            <a:r>
              <a:rPr lang="kk-KZ" sz="2000" dirty="0"/>
              <a:t>-кен</a:t>
            </a:r>
          </a:p>
          <a:p>
            <a:r>
              <a:rPr lang="kk-KZ" sz="2000" dirty="0" smtClean="0"/>
              <a:t>3.Оқу</a:t>
            </a:r>
            <a:r>
              <a:rPr lang="kk-KZ" sz="2000" dirty="0"/>
              <a:t> - ине</a:t>
            </a:r>
          </a:p>
          <a:p>
            <a:r>
              <a:rPr lang="kk-KZ" sz="2000" dirty="0" smtClean="0"/>
              <a:t>4</a:t>
            </a:r>
            <a:r>
              <a:rPr lang="kk-KZ" sz="2000" dirty="0"/>
              <a:t>. Еңбек - береке</a:t>
            </a:r>
          </a:p>
          <a:p>
            <a:r>
              <a:rPr lang="kk-KZ" sz="2000" i="1" dirty="0" smtClean="0"/>
              <a:t>1</a:t>
            </a:r>
            <a:r>
              <a:rPr lang="kk-KZ" sz="2000" i="1" dirty="0" smtClean="0"/>
              <a:t>.Жауабы: Жүз теңгең болғанша,жүз досың болсын. </a:t>
            </a:r>
          </a:p>
          <a:p>
            <a:r>
              <a:rPr lang="kk-KZ" sz="2000" i="1" dirty="0" smtClean="0"/>
              <a:t>2.Жауабы:Ақыл-тозбайтын тон,</a:t>
            </a:r>
            <a:endParaRPr lang="kk-KZ" sz="2000" dirty="0" smtClean="0"/>
          </a:p>
          <a:p>
            <a:r>
              <a:rPr lang="kk-KZ" sz="2000" i="1" dirty="0" smtClean="0"/>
              <a:t>Білім-таусылмайтын кен. </a:t>
            </a:r>
          </a:p>
          <a:p>
            <a:r>
              <a:rPr lang="kk-KZ" sz="2000" i="1" dirty="0" smtClean="0"/>
              <a:t>3.Жауабы:Оқу инемен құдық қазғандай. 4.Жауабы:Еңбек түбі-береке,</a:t>
            </a:r>
            <a:endParaRPr lang="kk-KZ" sz="2000" dirty="0" smtClean="0"/>
          </a:p>
          <a:p>
            <a:r>
              <a:rPr lang="kk-KZ" sz="2000" i="1" dirty="0" smtClean="0"/>
              <a:t>Көптің түбі-мереке. </a:t>
            </a:r>
          </a:p>
          <a:p>
            <a:endParaRPr lang="kk-KZ" sz="2000" dirty="0" smtClean="0"/>
          </a:p>
          <a:p>
            <a:endParaRPr lang="kk-KZ" dirty="0" smtClean="0"/>
          </a:p>
          <a:p>
            <a:endParaRPr lang="kk-KZ" dirty="0" smtClean="0"/>
          </a:p>
          <a:p>
            <a:endParaRPr lang="kk-KZ" dirty="0"/>
          </a:p>
        </p:txBody>
      </p:sp>
    </p:spTree>
    <p:extLst>
      <p:ext uri="{BB962C8B-B14F-4D97-AF65-F5344CB8AC3E}">
        <p14:creationId xmlns:p14="http://schemas.microsoft.com/office/powerpoint/2010/main" val="2422470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750"/>
                                  </p:stCondLst>
                                  <p:childTnLst>
                                    <p:set>
                                      <p:cBhvr>
                                        <p:cTn id="6" dur="1" fill="hold">
                                          <p:stCondLst>
                                            <p:cond delay="999"/>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750"/>
                                  </p:stCondLst>
                                  <p:childTnLst>
                                    <p:set>
                                      <p:cBhvr>
                                        <p:cTn id="8" dur="1" fill="hold">
                                          <p:stCondLst>
                                            <p:cond delay="999"/>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750"/>
                                  </p:stCondLst>
                                  <p:childTnLst>
                                    <p:set>
                                      <p:cBhvr>
                                        <p:cTn id="10" dur="1" fill="hold">
                                          <p:stCondLst>
                                            <p:cond delay="999"/>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750"/>
                                  </p:stCondLst>
                                  <p:childTnLst>
                                    <p:set>
                                      <p:cBhvr>
                                        <p:cTn id="12" dur="1" fill="hold">
                                          <p:stCondLst>
                                            <p:cond delay="999"/>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750"/>
                                  </p:stCondLst>
                                  <p:childTnLst>
                                    <p:set>
                                      <p:cBhvr>
                                        <p:cTn id="14" dur="1" fill="hold">
                                          <p:stCondLst>
                                            <p:cond delay="999"/>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88640"/>
            <a:ext cx="6408712" cy="4801314"/>
          </a:xfrm>
          <a:prstGeom prst="rect">
            <a:avLst/>
          </a:prstGeom>
        </p:spPr>
        <p:txBody>
          <a:bodyPr wrap="square">
            <a:spAutoFit/>
          </a:bodyPr>
          <a:lstStyle/>
          <a:p>
            <a:r>
              <a:rPr lang="kk-KZ" b="1" dirty="0"/>
              <a:t>4-бөлім:”Ойлы болсаң,тауып көр”</a:t>
            </a:r>
            <a:endParaRPr lang="kk-KZ" dirty="0"/>
          </a:p>
          <a:p>
            <a:r>
              <a:rPr lang="kk-KZ" b="1" dirty="0"/>
              <a:t>Ойын.Сұрақ-жауап</a:t>
            </a:r>
            <a:r>
              <a:rPr lang="kk-KZ" dirty="0"/>
              <a:t>.</a:t>
            </a:r>
          </a:p>
          <a:p>
            <a:r>
              <a:rPr lang="kk-KZ" dirty="0"/>
              <a:t>1.Білмеген не ішеді? </a:t>
            </a:r>
            <a:endParaRPr lang="kk-KZ" dirty="0" smtClean="0"/>
          </a:p>
          <a:p>
            <a:r>
              <a:rPr lang="kk-KZ" dirty="0" smtClean="0"/>
              <a:t>2.Жас </a:t>
            </a:r>
            <a:r>
              <a:rPr lang="kk-KZ" dirty="0"/>
              <a:t>келсе неге? </a:t>
            </a:r>
            <a:endParaRPr lang="kk-KZ" dirty="0" smtClean="0"/>
          </a:p>
          <a:p>
            <a:r>
              <a:rPr lang="kk-KZ" dirty="0" smtClean="0"/>
              <a:t>3.Өтірікші кімді алдайды?</a:t>
            </a:r>
          </a:p>
          <a:p>
            <a:r>
              <a:rPr lang="kk-KZ" dirty="0" smtClean="0"/>
              <a:t>4.Білгенің қанша, білмегенің қанша? </a:t>
            </a:r>
          </a:p>
          <a:p>
            <a:r>
              <a:rPr lang="kk-KZ" dirty="0" smtClean="0"/>
              <a:t>5.Адамда </a:t>
            </a:r>
            <a:r>
              <a:rPr lang="kk-KZ" dirty="0"/>
              <a:t>арқау бола </a:t>
            </a:r>
            <a:r>
              <a:rPr lang="kk-KZ" dirty="0" smtClean="0"/>
              <a:t>ма?</a:t>
            </a:r>
          </a:p>
          <a:p>
            <a:r>
              <a:rPr lang="kk-KZ" dirty="0" smtClean="0"/>
              <a:t>6.Түкіріктен </a:t>
            </a:r>
            <a:r>
              <a:rPr lang="kk-KZ" dirty="0"/>
              <a:t>көл бола </a:t>
            </a:r>
            <a:r>
              <a:rPr lang="kk-KZ" dirty="0" smtClean="0"/>
              <a:t>ма?</a:t>
            </a:r>
          </a:p>
          <a:p>
            <a:r>
              <a:rPr lang="kk-KZ" dirty="0" smtClean="0"/>
              <a:t>7.Тастың </a:t>
            </a:r>
            <a:r>
              <a:rPr lang="kk-KZ" dirty="0"/>
              <a:t>жеңілі бола </a:t>
            </a:r>
            <a:r>
              <a:rPr lang="kk-KZ" dirty="0" smtClean="0"/>
              <a:t>ма?</a:t>
            </a:r>
          </a:p>
          <a:p>
            <a:r>
              <a:rPr lang="kk-KZ" dirty="0" smtClean="0"/>
              <a:t>8.Көпке </a:t>
            </a:r>
            <a:r>
              <a:rPr lang="kk-KZ" dirty="0"/>
              <a:t>не </a:t>
            </a:r>
            <a:r>
              <a:rPr lang="kk-KZ" dirty="0" smtClean="0"/>
              <a:t>шашпа?</a:t>
            </a:r>
          </a:p>
          <a:p>
            <a:r>
              <a:rPr lang="kk-KZ" dirty="0" smtClean="0"/>
              <a:t>9.Дос </a:t>
            </a:r>
            <a:r>
              <a:rPr lang="kk-KZ" dirty="0"/>
              <a:t>басқа қарайды, ал дұшпан </a:t>
            </a:r>
            <a:r>
              <a:rPr lang="kk-KZ" dirty="0" smtClean="0"/>
              <a:t>ше?</a:t>
            </a:r>
          </a:p>
          <a:p>
            <a:r>
              <a:rPr lang="kk-KZ" dirty="0" smtClean="0"/>
              <a:t>10.Тауық </a:t>
            </a:r>
            <a:r>
              <a:rPr lang="kk-KZ" dirty="0"/>
              <a:t>түс көре </a:t>
            </a:r>
            <a:r>
              <a:rPr lang="kk-KZ" dirty="0" smtClean="0"/>
              <a:t>ме?</a:t>
            </a:r>
          </a:p>
          <a:p>
            <a:r>
              <a:rPr lang="kk-KZ" dirty="0" smtClean="0"/>
              <a:t>11.Сиырдың </a:t>
            </a:r>
            <a:r>
              <a:rPr lang="kk-KZ" dirty="0"/>
              <a:t>сүті қай </a:t>
            </a:r>
            <a:r>
              <a:rPr lang="kk-KZ" dirty="0" smtClean="0"/>
              <a:t>жерде?</a:t>
            </a:r>
          </a:p>
          <a:p>
            <a:r>
              <a:rPr lang="kk-KZ" dirty="0" smtClean="0"/>
              <a:t>12.Бейнет </a:t>
            </a:r>
            <a:r>
              <a:rPr lang="kk-KZ" dirty="0"/>
              <a:t>түбі </a:t>
            </a:r>
            <a:r>
              <a:rPr lang="kk-KZ" dirty="0" smtClean="0"/>
              <a:t>не?</a:t>
            </a:r>
            <a:br>
              <a:rPr lang="kk-KZ" dirty="0" smtClean="0"/>
            </a:br>
            <a:r>
              <a:rPr lang="kk-KZ" dirty="0" smtClean="0"/>
              <a:t>13.Сөз </a:t>
            </a:r>
            <a:r>
              <a:rPr lang="kk-KZ" dirty="0"/>
              <a:t>анасы не? </a:t>
            </a:r>
            <a:r>
              <a:rPr lang="kk-KZ" dirty="0" smtClean="0"/>
              <a:t>су </a:t>
            </a:r>
            <a:r>
              <a:rPr lang="kk-KZ" dirty="0"/>
              <a:t>анасы </a:t>
            </a:r>
            <a:r>
              <a:rPr lang="kk-KZ" dirty="0" smtClean="0"/>
              <a:t>не? жол </a:t>
            </a:r>
            <a:r>
              <a:rPr lang="kk-KZ" dirty="0"/>
              <a:t>анасы </a:t>
            </a:r>
            <a:r>
              <a:rPr lang="kk-KZ" dirty="0" smtClean="0"/>
              <a:t>не?</a:t>
            </a:r>
          </a:p>
          <a:p>
            <a:r>
              <a:rPr lang="kk-KZ" dirty="0" smtClean="0"/>
              <a:t>14.Не </a:t>
            </a:r>
            <a:r>
              <a:rPr lang="kk-KZ" dirty="0"/>
              <a:t>қылыштан </a:t>
            </a:r>
            <a:r>
              <a:rPr lang="kk-KZ" dirty="0" smtClean="0"/>
              <a:t>өткір?</a:t>
            </a:r>
          </a:p>
          <a:p>
            <a:r>
              <a:rPr lang="kk-KZ" dirty="0" smtClean="0"/>
              <a:t>15.Тұз </a:t>
            </a:r>
            <a:r>
              <a:rPr lang="kk-KZ" dirty="0"/>
              <a:t>астың дәмін келтірер, ал сөздің дәмін не </a:t>
            </a:r>
            <a:r>
              <a:rPr lang="kk-KZ" dirty="0" smtClean="0"/>
              <a:t>келтірер?</a:t>
            </a:r>
            <a:endParaRPr lang="kk-KZ" dirty="0"/>
          </a:p>
        </p:txBody>
      </p:sp>
      <p:sp>
        <p:nvSpPr>
          <p:cNvPr id="3" name="Прямоугольник 2"/>
          <p:cNvSpPr/>
          <p:nvPr/>
        </p:nvSpPr>
        <p:spPr>
          <a:xfrm>
            <a:off x="5741033" y="254851"/>
            <a:ext cx="184731" cy="646331"/>
          </a:xfrm>
          <a:prstGeom prst="rect">
            <a:avLst/>
          </a:prstGeom>
        </p:spPr>
        <p:txBody>
          <a:bodyPr wrap="none">
            <a:spAutoFit/>
          </a:bodyPr>
          <a:lstStyle/>
          <a:p>
            <a:endParaRPr lang="kk-KZ" dirty="0" smtClean="0"/>
          </a:p>
          <a:p>
            <a:pPr lvl="0"/>
            <a:endParaRPr lang="kk-KZ" dirty="0">
              <a:solidFill>
                <a:prstClr val="black"/>
              </a:solidFill>
            </a:endParaRPr>
          </a:p>
        </p:txBody>
      </p:sp>
    </p:spTree>
    <p:extLst>
      <p:ext uri="{BB962C8B-B14F-4D97-AF65-F5344CB8AC3E}">
        <p14:creationId xmlns:p14="http://schemas.microsoft.com/office/powerpoint/2010/main" val="3693189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98955" y="515716"/>
            <a:ext cx="4572000" cy="4678204"/>
          </a:xfrm>
          <a:prstGeom prst="rect">
            <a:avLst/>
          </a:prstGeom>
        </p:spPr>
        <p:txBody>
          <a:bodyPr>
            <a:spAutoFit/>
          </a:bodyPr>
          <a:lstStyle/>
          <a:p>
            <a:pPr lvl="0"/>
            <a:r>
              <a:rPr lang="kk-KZ" sz="2000" dirty="0" smtClean="0">
                <a:solidFill>
                  <a:prstClr val="black"/>
                </a:solidFill>
                <a:latin typeface="Times New Roman" pitchFamily="18" charset="0"/>
                <a:cs typeface="Times New Roman" pitchFamily="18" charset="0"/>
              </a:rPr>
              <a:t>1. ( </a:t>
            </a:r>
            <a:r>
              <a:rPr lang="kk-KZ" sz="2000" dirty="0">
                <a:solidFill>
                  <a:prstClr val="black"/>
                </a:solidFill>
                <a:latin typeface="Times New Roman" pitchFamily="18" charset="0"/>
                <a:cs typeface="Times New Roman" pitchFamily="18" charset="0"/>
              </a:rPr>
              <a:t>у ішеді)</a:t>
            </a:r>
          </a:p>
          <a:p>
            <a:r>
              <a:rPr lang="kk-KZ" sz="2000" dirty="0" smtClean="0">
                <a:latin typeface="Times New Roman" pitchFamily="18" charset="0"/>
                <a:cs typeface="Times New Roman" pitchFamily="18" charset="0"/>
              </a:rPr>
              <a:t>2. (іске) </a:t>
            </a:r>
          </a:p>
          <a:p>
            <a:r>
              <a:rPr lang="kk-KZ" sz="2000" dirty="0" smtClean="0">
                <a:latin typeface="Times New Roman" pitchFamily="18" charset="0"/>
                <a:cs typeface="Times New Roman" pitchFamily="18" charset="0"/>
              </a:rPr>
              <a:t>3. (өзін-өзі алдайды)</a:t>
            </a:r>
          </a:p>
          <a:p>
            <a:r>
              <a:rPr lang="kk-KZ" sz="2000" dirty="0" smtClean="0">
                <a:latin typeface="Times New Roman" pitchFamily="18" charset="0"/>
                <a:cs typeface="Times New Roman" pitchFamily="18" charset="0"/>
              </a:rPr>
              <a:t>4. (білгенің 9,білмегенің 99)</a:t>
            </a:r>
          </a:p>
          <a:p>
            <a:r>
              <a:rPr lang="kk-KZ" sz="2000" dirty="0" smtClean="0">
                <a:latin typeface="Times New Roman" pitchFamily="18" charset="0"/>
                <a:cs typeface="Times New Roman" pitchFamily="18" charset="0"/>
              </a:rPr>
              <a:t>5. </a:t>
            </a:r>
            <a:r>
              <a:rPr lang="kk-KZ" sz="2000" dirty="0" smtClean="0">
                <a:latin typeface="Times New Roman" pitchFamily="18" charset="0"/>
                <a:cs typeface="Times New Roman" pitchFamily="18" charset="0"/>
              </a:rPr>
              <a:t>(Ас адамның аркауы)</a:t>
            </a:r>
          </a:p>
          <a:p>
            <a:r>
              <a:rPr lang="kk-KZ" sz="2000" dirty="0" smtClean="0">
                <a:latin typeface="Times New Roman" pitchFamily="18" charset="0"/>
                <a:cs typeface="Times New Roman" pitchFamily="18" charset="0"/>
              </a:rPr>
              <a:t>6. </a:t>
            </a:r>
            <a:r>
              <a:rPr lang="kk-KZ" sz="2000" dirty="0" smtClean="0">
                <a:latin typeface="Times New Roman" pitchFamily="18" charset="0"/>
                <a:cs typeface="Times New Roman" pitchFamily="18" charset="0"/>
              </a:rPr>
              <a:t>(Көп түкірсе көл болар)</a:t>
            </a:r>
          </a:p>
          <a:p>
            <a:r>
              <a:rPr lang="kk-KZ" sz="2000" dirty="0" smtClean="0">
                <a:latin typeface="Times New Roman" pitchFamily="18" charset="0"/>
                <a:cs typeface="Times New Roman" pitchFamily="18" charset="0"/>
              </a:rPr>
              <a:t>7. (Керек тастың ауырлығы жоқ)</a:t>
            </a:r>
          </a:p>
          <a:p>
            <a:r>
              <a:rPr lang="kk-KZ" sz="2000" dirty="0" smtClean="0">
                <a:latin typeface="Times New Roman" pitchFamily="18" charset="0"/>
                <a:cs typeface="Times New Roman" pitchFamily="18" charset="0"/>
              </a:rPr>
              <a:t>8. (топырақ)</a:t>
            </a:r>
          </a:p>
          <a:p>
            <a:r>
              <a:rPr lang="kk-KZ" sz="2000" dirty="0" smtClean="0">
                <a:latin typeface="Times New Roman" pitchFamily="18" charset="0"/>
                <a:cs typeface="Times New Roman" pitchFamily="18" charset="0"/>
              </a:rPr>
              <a:t>9. (дұшпан аяққа қарайды)</a:t>
            </a:r>
          </a:p>
          <a:p>
            <a:r>
              <a:rPr lang="kk-KZ" sz="2000" dirty="0" smtClean="0">
                <a:latin typeface="Times New Roman" pitchFamily="18" charset="0"/>
                <a:cs typeface="Times New Roman" pitchFamily="18" charset="0"/>
              </a:rPr>
              <a:t>10. (тауықтың түсіне тары кіреді)</a:t>
            </a:r>
          </a:p>
          <a:p>
            <a:r>
              <a:rPr lang="kk-KZ" sz="2000" dirty="0" smtClean="0">
                <a:latin typeface="Times New Roman" pitchFamily="18" charset="0"/>
                <a:cs typeface="Times New Roman" pitchFamily="18" charset="0"/>
              </a:rPr>
              <a:t>11. (сиырдың сүті тілінде)</a:t>
            </a:r>
          </a:p>
          <a:p>
            <a:pPr lvl="0"/>
            <a:r>
              <a:rPr lang="kk-KZ" sz="2000" dirty="0" smtClean="0">
                <a:latin typeface="Times New Roman" pitchFamily="18" charset="0"/>
                <a:cs typeface="Times New Roman" pitchFamily="18" charset="0"/>
              </a:rPr>
              <a:t>12. </a:t>
            </a:r>
            <a:r>
              <a:rPr lang="kk-KZ" sz="2000" dirty="0" smtClean="0">
                <a:solidFill>
                  <a:prstClr val="black"/>
                </a:solidFill>
                <a:latin typeface="Times New Roman" pitchFamily="18" charset="0"/>
                <a:cs typeface="Times New Roman" pitchFamily="18" charset="0"/>
              </a:rPr>
              <a:t>(зейнет</a:t>
            </a:r>
            <a:r>
              <a:rPr lang="kk-KZ" sz="2000" dirty="0">
                <a:solidFill>
                  <a:prstClr val="black"/>
                </a:solidFill>
                <a:latin typeface="Times New Roman" pitchFamily="18" charset="0"/>
                <a:cs typeface="Times New Roman" pitchFamily="18" charset="0"/>
              </a:rPr>
              <a:t>) </a:t>
            </a:r>
            <a:endParaRPr lang="kk-KZ" sz="2000" dirty="0" smtClean="0">
              <a:solidFill>
                <a:prstClr val="black"/>
              </a:solidFill>
              <a:latin typeface="Times New Roman" pitchFamily="18" charset="0"/>
              <a:cs typeface="Times New Roman" pitchFamily="18" charset="0"/>
            </a:endParaRPr>
          </a:p>
          <a:p>
            <a:r>
              <a:rPr lang="kk-KZ" sz="2000" dirty="0" smtClean="0">
                <a:solidFill>
                  <a:prstClr val="black"/>
                </a:solidFill>
                <a:latin typeface="Times New Roman" pitchFamily="18" charset="0"/>
                <a:cs typeface="Times New Roman" pitchFamily="18" charset="0"/>
              </a:rPr>
              <a:t>13. (</a:t>
            </a:r>
            <a:r>
              <a:rPr lang="kk-KZ" sz="2000" dirty="0">
                <a:solidFill>
                  <a:prstClr val="black"/>
                </a:solidFill>
                <a:latin typeface="Times New Roman" pitchFamily="18" charset="0"/>
                <a:cs typeface="Times New Roman" pitchFamily="18" charset="0"/>
              </a:rPr>
              <a:t>құлақ), </a:t>
            </a:r>
            <a:r>
              <a:rPr lang="kk-KZ" sz="2000" dirty="0" smtClean="0">
                <a:solidFill>
                  <a:prstClr val="black"/>
                </a:solidFill>
                <a:latin typeface="Times New Roman" pitchFamily="18" charset="0"/>
                <a:cs typeface="Times New Roman" pitchFamily="18" charset="0"/>
              </a:rPr>
              <a:t>(</a:t>
            </a:r>
            <a:r>
              <a:rPr lang="kk-KZ" sz="2000" dirty="0">
                <a:solidFill>
                  <a:prstClr val="black"/>
                </a:solidFill>
                <a:latin typeface="Times New Roman" pitchFamily="18" charset="0"/>
                <a:cs typeface="Times New Roman" pitchFamily="18" charset="0"/>
              </a:rPr>
              <a:t>бұлақ), (тұяқ).</a:t>
            </a:r>
          </a:p>
          <a:p>
            <a:r>
              <a:rPr lang="kk-KZ" sz="2000" dirty="0" smtClean="0">
                <a:latin typeface="Times New Roman" pitchFamily="18" charset="0"/>
                <a:cs typeface="Times New Roman" pitchFamily="18" charset="0"/>
              </a:rPr>
              <a:t>14. (тіл қылыштан өткір)</a:t>
            </a:r>
          </a:p>
          <a:p>
            <a:r>
              <a:rPr lang="kk-KZ" sz="2000" dirty="0" smtClean="0">
                <a:latin typeface="Times New Roman" pitchFamily="18" charset="0"/>
                <a:cs typeface="Times New Roman" pitchFamily="18" charset="0"/>
              </a:rPr>
              <a:t>15. (мақал сөздің дәмін келтірер)</a:t>
            </a:r>
            <a:endParaRPr lang="kk-KZ"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645386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456</Words>
  <Application>Microsoft Office PowerPoint</Application>
  <PresentationFormat>Экран (4:3)</PresentationFormat>
  <Paragraphs>95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«Мың бір мақал» сайысы</vt:lpstr>
      <vt:lpstr>Презентация PowerPoint</vt:lpstr>
      <vt:lpstr>Презентация PowerPoint</vt:lpstr>
      <vt:lpstr>Презентация PowerPoint</vt:lpstr>
      <vt:lpstr>Қызықтыру мақсатында: «Өрмекшінің торы» әдісі арқылы оқушылардың қаншалықты қазақша мақал-мәтел білетінің тексеріп және қызықтырып аламыз.</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«Мың бір мақал» сайысы</dc:title>
  <dc:creator>1</dc:creator>
  <cp:lastModifiedBy>1</cp:lastModifiedBy>
  <cp:revision>8</cp:revision>
  <dcterms:created xsi:type="dcterms:W3CDTF">2021-09-13T02:50:50Z</dcterms:created>
  <dcterms:modified xsi:type="dcterms:W3CDTF">2021-09-13T08:29:54Z</dcterms:modified>
</cp:coreProperties>
</file>