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3" d="100"/>
          <a:sy n="73" d="100"/>
        </p:scale>
        <p:origin x="-127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3.asset.yvimg.kz/userimages/danajarlygapova/nQ1r5tjJ3rtm6SEdS8PTXOsDhur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752528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read.kz/1118-884-thickbox/-olzhas-suleimenov-onegeli-om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62" r="13043" b="-262"/>
          <a:stretch/>
        </p:blipFill>
        <p:spPr bwMode="auto">
          <a:xfrm>
            <a:off x="2202634" y="29087"/>
            <a:ext cx="4066050" cy="64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5800"/>
            <a:ext cx="6696744" cy="547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7762056" cy="626469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effectLst/>
              </a:rPr>
              <a:t>1975 ж.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жарық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көрген</a:t>
            </a:r>
            <a:r>
              <a:rPr lang="ru-RU" dirty="0">
                <a:solidFill>
                  <a:srgbClr val="FFFF00"/>
                </a:solidFill>
                <a:effectLst/>
              </a:rPr>
              <a:t> «Аз и Я»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кітабі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түркі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және</a:t>
            </a:r>
            <a:r>
              <a:rPr lang="ru-RU" dirty="0">
                <a:solidFill>
                  <a:srgbClr val="FFFF00"/>
                </a:solidFill>
                <a:effectLst/>
              </a:rPr>
              <a:t> славян </a:t>
            </a:r>
            <a:r>
              <a:rPr lang="ru-RU" dirty="0" err="1">
                <a:solidFill>
                  <a:srgbClr val="FFFF00"/>
                </a:solidFill>
                <a:effectLst/>
              </a:rPr>
              <a:t>халықтарының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ежелгі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жазба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ескерткіштеріне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арналған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Тым-тым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арғы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есте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жоқ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ескі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замандағы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ұлт</a:t>
            </a:r>
            <a:r>
              <a:rPr lang="ru-RU" dirty="0">
                <a:solidFill>
                  <a:srgbClr val="FFFF00"/>
                </a:solidFill>
                <a:effectLst/>
              </a:rPr>
              <a:t> пен </a:t>
            </a:r>
            <a:r>
              <a:rPr lang="ru-RU" dirty="0" err="1">
                <a:solidFill>
                  <a:srgbClr val="FFFF00"/>
                </a:solidFill>
                <a:effectLst/>
              </a:rPr>
              <a:t>ұлыстардың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тілі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ғұрып-әдеті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сөз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болған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бұл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кітапті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кейінгі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зерттеушілердің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тамаша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қолғанаты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оқушылардың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қызығушылардың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сүйп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оқыр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ғылымнамасы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деуге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болады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Әсіресе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кітаптың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Шумернама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бөлімі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оқырманды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тың</a:t>
            </a:r>
            <a:r>
              <a:rPr lang="ru-RU" dirty="0">
                <a:solidFill>
                  <a:srgbClr val="FFFF00"/>
                </a:solidFill>
                <a:effectLst/>
              </a:rPr>
              <a:t> да, </a:t>
            </a:r>
            <a:r>
              <a:rPr lang="ru-RU" dirty="0" err="1">
                <a:solidFill>
                  <a:srgbClr val="FFFF00"/>
                </a:solidFill>
                <a:effectLst/>
              </a:rPr>
              <a:t>тілсім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қиялдарға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бастайды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Кітаптың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соңы</a:t>
            </a:r>
            <a:r>
              <a:rPr lang="ru-RU" dirty="0">
                <a:solidFill>
                  <a:srgbClr val="FFFF00"/>
                </a:solidFill>
                <a:effectLst/>
              </a:rPr>
              <a:t> 1001 </a:t>
            </a:r>
            <a:r>
              <a:rPr lang="ru-RU" dirty="0" err="1">
                <a:solidFill>
                  <a:srgbClr val="FFFF00"/>
                </a:solidFill>
                <a:effectLst/>
              </a:rPr>
              <a:t>сөз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атты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этимологиялық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сөздікке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ұласып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бұрыңғыдан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кемелдене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түсті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pPr lvl="0"/>
            <a:r>
              <a:rPr lang="ru-RU" dirty="0">
                <a:solidFill>
                  <a:srgbClr val="FFFF00"/>
                </a:solidFill>
                <a:effectLst/>
              </a:rPr>
              <a:t>«1001 </a:t>
            </a:r>
            <a:r>
              <a:rPr lang="ru-RU" dirty="0" err="1">
                <a:solidFill>
                  <a:srgbClr val="FFFF00"/>
                </a:solidFill>
                <a:effectLst/>
              </a:rPr>
              <a:t>сөз</a:t>
            </a:r>
            <a:r>
              <a:rPr lang="ru-RU" dirty="0">
                <a:solidFill>
                  <a:srgbClr val="FFFF00"/>
                </a:solidFill>
                <a:effectLst/>
              </a:rPr>
              <a:t>»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жазу</a:t>
            </a:r>
            <a:r>
              <a:rPr lang="ru-RU" dirty="0">
                <a:solidFill>
                  <a:srgbClr val="FFFF00"/>
                </a:solidFill>
                <a:effectLst/>
              </a:rPr>
              <a:t> мен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таңбаның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тарихы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туралы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шығарма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әрқилы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мәдениеттің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кездейсоқ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жеке</a:t>
            </a:r>
            <a:r>
              <a:rPr lang="ru-RU" dirty="0">
                <a:solidFill>
                  <a:srgbClr val="FFFF00"/>
                </a:solidFill>
                <a:effectLst/>
              </a:rPr>
              <a:t> дара </a:t>
            </a:r>
            <a:r>
              <a:rPr lang="ru-RU" dirty="0" err="1">
                <a:solidFill>
                  <a:srgbClr val="FFFF00"/>
                </a:solidFill>
                <a:effectLst/>
              </a:rPr>
              <a:t>пайда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болмастан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бір-біріне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тығыз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байланыса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отырып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туылатынын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дамитынын</a:t>
            </a:r>
            <a:r>
              <a:rPr lang="ru-RU" dirty="0">
                <a:solidFill>
                  <a:srgbClr val="FFFF00"/>
                </a:solidFill>
                <a:effectLst/>
              </a:rPr>
              <a:t> осы 1001 </a:t>
            </a:r>
            <a:r>
              <a:rPr lang="ru-RU" dirty="0" err="1">
                <a:solidFill>
                  <a:srgbClr val="FFFF00"/>
                </a:solidFill>
                <a:effectLst/>
              </a:rPr>
              <a:t>сөзді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дәйек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ете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отырып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дәлелдеуге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тырысады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7762056" cy="6192687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/>
              </a:rPr>
              <a:t>Ақындығы</a:t>
            </a:r>
            <a:endParaRPr lang="ru-RU" b="1" dirty="0">
              <a:solidFill>
                <a:srgbClr val="FFFF00"/>
              </a:solidFill>
              <a:effectLst/>
            </a:endParaRPr>
          </a:p>
          <a:p>
            <a:r>
              <a:rPr lang="ru-RU" dirty="0">
                <a:solidFill>
                  <a:srgbClr val="FFFF00"/>
                </a:solidFill>
                <a:effectLst/>
              </a:rPr>
              <a:t>«</a:t>
            </a:r>
            <a:r>
              <a:rPr lang="ru-RU" dirty="0" err="1">
                <a:solidFill>
                  <a:srgbClr val="FFFF00"/>
                </a:solidFill>
                <a:effectLst/>
              </a:rPr>
              <a:t>Біз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жаңаша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өлең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жазуды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Олжастан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үйрендік</a:t>
            </a:r>
            <a:r>
              <a:rPr lang="ru-RU" dirty="0">
                <a:solidFill>
                  <a:srgbClr val="FFFF00"/>
                </a:solidFill>
                <a:effectLst/>
              </a:rPr>
              <a:t>» </a:t>
            </a:r>
            <a:r>
              <a:rPr lang="ru-RU" dirty="0" err="1">
                <a:solidFill>
                  <a:srgbClr val="FFFF00"/>
                </a:solidFill>
                <a:effectLst/>
              </a:rPr>
              <a:t>дейді</a:t>
            </a:r>
            <a:r>
              <a:rPr lang="ru-RU" dirty="0">
                <a:solidFill>
                  <a:srgbClr val="FFFF00"/>
                </a:solidFill>
                <a:effectLst/>
              </a:rPr>
              <a:t> — Сергей Марков, </a:t>
            </a:r>
            <a:r>
              <a:rPr lang="ru-RU" dirty="0" err="1">
                <a:solidFill>
                  <a:srgbClr val="FFFF00"/>
                </a:solidFill>
                <a:effectLst/>
              </a:rPr>
              <a:t>бұл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болса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Олжас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өлеңдерінің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тынысы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өзгешелігін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әйгілегендей</a:t>
            </a:r>
            <a:r>
              <a:rPr lang="ru-RU" dirty="0">
                <a:solidFill>
                  <a:srgbClr val="FFFF00"/>
                </a:solidFill>
                <a:effectLst/>
              </a:rPr>
              <a:t>. 1961 </a:t>
            </a:r>
            <a:r>
              <a:rPr lang="ru-RU" dirty="0" err="1">
                <a:solidFill>
                  <a:srgbClr val="FFFF00"/>
                </a:solidFill>
                <a:effectLst/>
              </a:rPr>
              <a:t>жылғы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тырнақ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алды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жинағы</a:t>
            </a:r>
            <a:r>
              <a:rPr lang="ru-RU" dirty="0">
                <a:solidFill>
                  <a:srgbClr val="FFFF00"/>
                </a:solidFill>
                <a:effectLst/>
              </a:rPr>
              <a:t> «</a:t>
            </a:r>
            <a:r>
              <a:rPr lang="ru-RU" dirty="0" err="1">
                <a:solidFill>
                  <a:srgbClr val="FFFF00"/>
                </a:solidFill>
                <a:effectLst/>
              </a:rPr>
              <a:t>Арғымақтар</a:t>
            </a:r>
            <a:r>
              <a:rPr lang="ru-RU" dirty="0">
                <a:solidFill>
                  <a:srgbClr val="FFFF00"/>
                </a:solidFill>
                <a:effectLst/>
              </a:rPr>
              <a:t>»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кітабінан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бері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ол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жиырма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шақты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жыр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жинағына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аутор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болды</a:t>
            </a:r>
            <a:r>
              <a:rPr lang="ru-RU" dirty="0">
                <a:solidFill>
                  <a:srgbClr val="FFFF00"/>
                </a:solidFill>
                <a:effectLst/>
              </a:rPr>
              <a:t>. «</a:t>
            </a:r>
            <a:r>
              <a:rPr lang="ru-RU" dirty="0" err="1">
                <a:solidFill>
                  <a:srgbClr val="FFFF00"/>
                </a:solidFill>
                <a:effectLst/>
              </a:rPr>
              <a:t>Халықтың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тарихы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айналып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келгенде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ақынның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үлесіне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тиеді</a:t>
            </a:r>
            <a:r>
              <a:rPr lang="ru-RU" dirty="0">
                <a:solidFill>
                  <a:srgbClr val="FFFF00"/>
                </a:solidFill>
                <a:effectLst/>
              </a:rPr>
              <a:t>» — </a:t>
            </a:r>
            <a:r>
              <a:rPr lang="ru-RU" dirty="0" err="1">
                <a:solidFill>
                  <a:srgbClr val="FFFF00"/>
                </a:solidFill>
                <a:effectLst/>
              </a:rPr>
              <a:t>дейді</a:t>
            </a:r>
            <a:r>
              <a:rPr lang="ru-RU" dirty="0">
                <a:solidFill>
                  <a:srgbClr val="FFFF00"/>
                </a:solidFill>
                <a:effectLst/>
              </a:rPr>
              <a:t> А. С. Пушкин, </a:t>
            </a:r>
            <a:r>
              <a:rPr lang="ru-RU" dirty="0" err="1">
                <a:solidFill>
                  <a:srgbClr val="FFFF00"/>
                </a:solidFill>
                <a:effectLst/>
              </a:rPr>
              <a:t>оқып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отырсаңыз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Олжастың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өлеңдері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халқының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талай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ғасырлық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мұңы</a:t>
            </a:r>
            <a:r>
              <a:rPr lang="ru-RU" dirty="0">
                <a:solidFill>
                  <a:srgbClr val="FFFF00"/>
                </a:solidFill>
                <a:effectLst/>
              </a:rPr>
              <a:t> мен </a:t>
            </a:r>
            <a:r>
              <a:rPr lang="ru-RU" dirty="0" err="1">
                <a:solidFill>
                  <a:srgbClr val="FFFF00"/>
                </a:solidFill>
                <a:effectLst/>
              </a:rPr>
              <a:t>қуанышын</a:t>
            </a:r>
            <a:r>
              <a:rPr lang="ru-RU" dirty="0">
                <a:solidFill>
                  <a:srgbClr val="FFFF00"/>
                </a:solidFill>
                <a:effectLst/>
              </a:rPr>
              <a:t>, сыры мен </a:t>
            </a:r>
            <a:r>
              <a:rPr lang="ru-RU" dirty="0" err="1">
                <a:solidFill>
                  <a:srgbClr val="FFFF00"/>
                </a:solidFill>
                <a:effectLst/>
              </a:rPr>
              <a:t>сипатын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айтады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енді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сіз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бір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ақынның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жырын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ғана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емес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бір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ұлттың</a:t>
            </a:r>
            <a:r>
              <a:rPr lang="ru-RU" dirty="0">
                <a:solidFill>
                  <a:srgbClr val="FFFF00"/>
                </a:solidFill>
                <a:effectLst/>
              </a:rPr>
              <a:t> сан </a:t>
            </a:r>
            <a:r>
              <a:rPr lang="ru-RU" dirty="0" err="1">
                <a:solidFill>
                  <a:srgbClr val="FFFF00"/>
                </a:solidFill>
                <a:effectLst/>
              </a:rPr>
              <a:t>ғасырлық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сәлихалы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тарихын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аралағандай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боласыз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Олжас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өлеңдері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</a:t>
            </a:r>
            <a:r>
              <a:rPr lang="ru-RU" dirty="0">
                <a:solidFill>
                  <a:srgbClr val="FFFF00"/>
                </a:solidFill>
                <a:effectLst/>
              </a:rPr>
              <a:t> пен </a:t>
            </a:r>
            <a:r>
              <a:rPr lang="ru-RU" dirty="0" err="1">
                <a:solidFill>
                  <a:srgbClr val="FFFF00"/>
                </a:solidFill>
                <a:effectLst/>
              </a:rPr>
              <a:t>орыс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арасында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ғана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емес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Еуропа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елдері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Кіші</a:t>
            </a:r>
            <a:r>
              <a:rPr lang="ru-RU" dirty="0">
                <a:solidFill>
                  <a:srgbClr val="FFFF00"/>
                </a:solidFill>
                <a:effectLst/>
              </a:rPr>
              <a:t> Азия, </a:t>
            </a:r>
            <a:r>
              <a:rPr lang="ru-RU" dirty="0" err="1">
                <a:solidFill>
                  <a:srgbClr val="FFFF00"/>
                </a:solidFill>
                <a:effectLst/>
              </a:rPr>
              <a:t>Қытай</a:t>
            </a:r>
            <a:r>
              <a:rPr lang="ru-RU" dirty="0">
                <a:solidFill>
                  <a:srgbClr val="FFFF00"/>
                </a:solidFill>
                <a:effectLst/>
              </a:rPr>
              <a:t>, Америка </a:t>
            </a:r>
            <a:r>
              <a:rPr lang="ru-RU" dirty="0" err="1">
                <a:solidFill>
                  <a:srgbClr val="FFFF00"/>
                </a:solidFill>
                <a:effectLst/>
              </a:rPr>
              <a:t>елдері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арасында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өзінің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асқақ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үнін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аспандата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саңқылдатады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5695527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/>
              </a:rPr>
              <a:t>Шығармалары</a:t>
            </a:r>
            <a:r>
              <a:rPr lang="ru-RU" b="1" dirty="0">
                <a:solidFill>
                  <a:srgbClr val="FFFF00"/>
                </a:solidFill>
                <a:effectLst/>
              </a:rPr>
              <a:t>: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Нұрлы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түндер</a:t>
            </a:r>
            <a:r>
              <a:rPr lang="ru-RU" dirty="0">
                <a:solidFill>
                  <a:srgbClr val="FFFF00"/>
                </a:solidFill>
                <a:effectLst/>
              </a:rPr>
              <a:t>, А., 1962;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Қылықты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түн</a:t>
            </a:r>
            <a:r>
              <a:rPr lang="ru-RU" dirty="0">
                <a:solidFill>
                  <a:srgbClr val="FFFF00"/>
                </a:solidFill>
                <a:effectLst/>
              </a:rPr>
              <a:t>, А., 1963;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Мешін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жылы</a:t>
            </a:r>
            <a:r>
              <a:rPr lang="ru-RU" dirty="0">
                <a:solidFill>
                  <a:srgbClr val="FFFF00"/>
                </a:solidFill>
                <a:effectLst/>
              </a:rPr>
              <a:t>, А., 1967;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Таңдамалы</a:t>
            </a:r>
            <a:r>
              <a:rPr lang="ru-RU" dirty="0">
                <a:solidFill>
                  <a:srgbClr val="FFFF00"/>
                </a:solidFill>
                <a:effectLst/>
              </a:rPr>
              <a:t> лирика, М., 1968;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Ақ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дария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аспанында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Таш</a:t>
            </a:r>
            <a:r>
              <a:rPr lang="ru-RU" dirty="0">
                <a:solidFill>
                  <a:srgbClr val="FFFF00"/>
                </a:solidFill>
                <a:effectLst/>
              </a:rPr>
              <a:t>., 1970;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Атамекен</a:t>
            </a:r>
            <a:r>
              <a:rPr lang="ru-RU" dirty="0">
                <a:solidFill>
                  <a:srgbClr val="FFFF00"/>
                </a:solidFill>
                <a:effectLst/>
              </a:rPr>
              <a:t>, А., 1972;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Қалаулы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қайырма</a:t>
            </a:r>
            <a:r>
              <a:rPr lang="ru-RU" dirty="0">
                <a:solidFill>
                  <a:srgbClr val="FFFF00"/>
                </a:solidFill>
                <a:effectLst/>
              </a:rPr>
              <a:t>, А., 1973;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Жұмыр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жұлдыз</a:t>
            </a:r>
            <a:r>
              <a:rPr lang="ru-RU" dirty="0">
                <a:solidFill>
                  <a:srgbClr val="FFFF00"/>
                </a:solidFill>
                <a:effectLst/>
              </a:rPr>
              <a:t>, М., 1975;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Көңіл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көкжиегі</a:t>
            </a:r>
            <a:r>
              <a:rPr lang="ru-RU" dirty="0">
                <a:solidFill>
                  <a:srgbClr val="FFFF00"/>
                </a:solidFill>
                <a:effectLst/>
              </a:rPr>
              <a:t>, А., 1976, 1980;</a:t>
            </a:r>
          </a:p>
          <a:p>
            <a:pPr lvl="0"/>
            <a:r>
              <a:rPr lang="ru-RU" dirty="0">
                <a:solidFill>
                  <a:srgbClr val="FFFF00"/>
                </a:solidFill>
                <a:effectLst/>
              </a:rPr>
              <a:t>Определение берега, А., 1979;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Асқардан</a:t>
            </a:r>
            <a:r>
              <a:rPr lang="ru-RU" dirty="0">
                <a:solidFill>
                  <a:srgbClr val="FFFF00"/>
                </a:solidFill>
                <a:effectLst/>
              </a:rPr>
              <a:t> асу, А., 1987;</a:t>
            </a:r>
          </a:p>
          <a:p>
            <a:pPr lvl="0"/>
            <a:r>
              <a:rPr lang="ru-RU" dirty="0">
                <a:solidFill>
                  <a:srgbClr val="FFFF00"/>
                </a:solidFill>
                <a:effectLst/>
              </a:rPr>
              <a:t>От января до апреля, А., 1989;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51194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/>
              </a:rPr>
              <a:t>Марапаттары</a:t>
            </a:r>
            <a:endParaRPr lang="ru-RU" b="1" dirty="0">
              <a:solidFill>
                <a:srgbClr val="FFFF00"/>
              </a:solidFill>
              <a:effectLst/>
            </a:endParaRP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Қазақстан</a:t>
            </a:r>
            <a:r>
              <a:rPr lang="ru-RU" dirty="0">
                <a:solidFill>
                  <a:srgbClr val="FFFF00"/>
                </a:solidFill>
                <a:effectLst/>
              </a:rPr>
              <a:t> Ленин комсомолы </a:t>
            </a:r>
            <a:r>
              <a:rPr lang="ru-RU" dirty="0" err="1">
                <a:solidFill>
                  <a:srgbClr val="FFFF00"/>
                </a:solidFill>
                <a:effectLst/>
              </a:rPr>
              <a:t>сыйлығы</a:t>
            </a:r>
            <a:r>
              <a:rPr lang="ru-RU" dirty="0">
                <a:solidFill>
                  <a:srgbClr val="FFFF00"/>
                </a:solidFill>
                <a:effectLst/>
              </a:rPr>
              <a:t>, 1964 ж.;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Бұкілодақтық</a:t>
            </a:r>
            <a:r>
              <a:rPr lang="ru-RU" dirty="0">
                <a:solidFill>
                  <a:srgbClr val="FFFF00"/>
                </a:solidFill>
                <a:effectLst/>
              </a:rPr>
              <a:t> Ленин комсомолы </a:t>
            </a:r>
            <a:r>
              <a:rPr lang="ru-RU" dirty="0" err="1">
                <a:solidFill>
                  <a:srgbClr val="FFFF00"/>
                </a:solidFill>
                <a:effectLst/>
              </a:rPr>
              <a:t>сыйлығы</a:t>
            </a:r>
            <a:r>
              <a:rPr lang="ru-RU" dirty="0">
                <a:solidFill>
                  <a:srgbClr val="FFFF00"/>
                </a:solidFill>
                <a:effectLst/>
              </a:rPr>
              <a:t>, 1967 ж.;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Қазақ</a:t>
            </a:r>
            <a:r>
              <a:rPr lang="ru-RU" dirty="0">
                <a:solidFill>
                  <a:srgbClr val="FFFF00"/>
                </a:solidFill>
                <a:effectLst/>
              </a:rPr>
              <a:t> КСР </a:t>
            </a:r>
            <a:r>
              <a:rPr lang="ru-RU" dirty="0" err="1">
                <a:solidFill>
                  <a:srgbClr val="FFFF00"/>
                </a:solidFill>
                <a:effectLst/>
              </a:rPr>
              <a:t>мемлекеттік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сыйлығы</a:t>
            </a:r>
            <a:r>
              <a:rPr lang="ru-RU" dirty="0">
                <a:solidFill>
                  <a:srgbClr val="FFFF00"/>
                </a:solidFill>
                <a:effectLst/>
              </a:rPr>
              <a:t>, 1972 ж.;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Қазақстанның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Халық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жазушысы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атағы</a:t>
            </a:r>
            <a:r>
              <a:rPr lang="ru-RU" dirty="0">
                <a:solidFill>
                  <a:srgbClr val="FFFF00"/>
                </a:solidFill>
                <a:effectLst/>
              </a:rPr>
              <a:t>, 1992 ж.;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effectLst/>
              </a:rPr>
              <a:t>Тәуелсіз</a:t>
            </a:r>
            <a:r>
              <a:rPr lang="ru-RU" dirty="0">
                <a:solidFill>
                  <a:srgbClr val="FFFF00"/>
                </a:solidFill>
                <a:effectLst/>
              </a:rPr>
              <a:t> «</a:t>
            </a:r>
            <a:r>
              <a:rPr lang="ru-RU" dirty="0" err="1">
                <a:solidFill>
                  <a:srgbClr val="FFFF00"/>
                </a:solidFill>
                <a:effectLst/>
              </a:rPr>
              <a:t>Тарлан</a:t>
            </a:r>
            <a:r>
              <a:rPr lang="ru-RU" dirty="0">
                <a:solidFill>
                  <a:srgbClr val="FFFF00"/>
                </a:solidFill>
                <a:effectLst/>
              </a:rPr>
              <a:t>» </a:t>
            </a:r>
            <a:r>
              <a:rPr lang="ru-RU" dirty="0" err="1">
                <a:solidFill>
                  <a:srgbClr val="FFFF00"/>
                </a:solidFill>
                <a:effectLst/>
              </a:rPr>
              <a:t>сыйлығы</a:t>
            </a:r>
            <a:r>
              <a:rPr lang="ru-RU" dirty="0">
                <a:solidFill>
                  <a:srgbClr val="FFFF00"/>
                </a:solidFill>
                <a:effectLst/>
              </a:rPr>
              <a:t>, 2000 ж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.</a:t>
            </a:r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4/282228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20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stent.ru/tarih/vel_ludi/Oljas_Suleime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5191"/>
            <a:ext cx="5328592" cy="6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052736"/>
            <a:ext cx="2430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 sz="2100" dirty="0">
                <a:solidFill>
                  <a:srgbClr val="FFFF00"/>
                </a:solidFill>
              </a:rPr>
              <a:t>1936 ж. </a:t>
            </a:r>
            <a:r>
              <a:rPr lang="ru-RU" sz="2100" dirty="0" err="1">
                <a:solidFill>
                  <a:srgbClr val="FFFF00"/>
                </a:solidFill>
              </a:rPr>
              <a:t>Мамырдың</a:t>
            </a:r>
            <a:r>
              <a:rPr lang="ru-RU" sz="2100" dirty="0">
                <a:solidFill>
                  <a:srgbClr val="FFFF00"/>
                </a:solidFill>
              </a:rPr>
              <a:t> 18 </a:t>
            </a:r>
            <a:r>
              <a:rPr lang="ru-RU" sz="2100" dirty="0" err="1">
                <a:solidFill>
                  <a:srgbClr val="FFFF00"/>
                </a:solidFill>
              </a:rPr>
              <a:t>Алматыда</a:t>
            </a:r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100" dirty="0" err="1">
                <a:solidFill>
                  <a:srgbClr val="FFFF00"/>
                </a:solidFill>
              </a:rPr>
              <a:t>дүниеге</a:t>
            </a:r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100" dirty="0" err="1">
                <a:solidFill>
                  <a:srgbClr val="FFFF00"/>
                </a:solidFill>
              </a:rPr>
              <a:t>келген</a:t>
            </a:r>
            <a:r>
              <a:rPr lang="ru-RU" sz="2100" dirty="0">
                <a:solidFill>
                  <a:srgbClr val="FFFF00"/>
                </a:solidFill>
              </a:rPr>
              <a:t>.</a:t>
            </a:r>
            <a:endParaRPr lang="ru-RU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7834064" cy="65527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1962—71 </a:t>
            </a:r>
            <a:r>
              <a:rPr lang="ru-RU" dirty="0" err="1">
                <a:solidFill>
                  <a:srgbClr val="FFFF00"/>
                </a:solidFill>
                <a:effectLst/>
              </a:rPr>
              <a:t>жж</a:t>
            </a:r>
            <a:r>
              <a:rPr lang="ru-RU" dirty="0">
                <a:solidFill>
                  <a:srgbClr val="FFFF00"/>
                </a:solidFill>
                <a:effectLst/>
              </a:rPr>
              <a:t>. Казахстанская Правда </a:t>
            </a:r>
            <a:r>
              <a:rPr lang="ru-RU" dirty="0" err="1">
                <a:solidFill>
                  <a:srgbClr val="FFFF00"/>
                </a:solidFill>
                <a:effectLst/>
              </a:rPr>
              <a:t>ұнжариясының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әдеби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қызметкері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Қазақфилм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киностудиясы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сценарлық-редакцялық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алқасының</a:t>
            </a:r>
            <a:r>
              <a:rPr lang="ru-RU" dirty="0">
                <a:solidFill>
                  <a:srgbClr val="FFFF00"/>
                </a:solidFill>
                <a:effectLst/>
              </a:rPr>
              <a:t> бас редакторы, </a:t>
            </a:r>
            <a:r>
              <a:rPr lang="ru-RU" dirty="0" err="1">
                <a:solidFill>
                  <a:srgbClr val="FFFF00"/>
                </a:solidFill>
                <a:effectLst/>
              </a:rPr>
              <a:t>Просторжурналының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бөлім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меңгерушісы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болып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жұмыстар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атқарады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  <a:effectLst/>
              </a:rPr>
              <a:t>1971—81 </a:t>
            </a:r>
            <a:r>
              <a:rPr lang="ru-RU" dirty="0" err="1">
                <a:solidFill>
                  <a:srgbClr val="FFFF00"/>
                </a:solidFill>
                <a:effectLst/>
              </a:rPr>
              <a:t>жж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Қазақстан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жазушылар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одағы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басқармасының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хатшысы</a:t>
            </a:r>
            <a:r>
              <a:rPr lang="ru-RU" dirty="0">
                <a:solidFill>
                  <a:srgbClr val="FFFF00"/>
                </a:solidFill>
                <a:effectLst/>
              </a:rPr>
              <a:t>, </a:t>
            </a:r>
            <a:r>
              <a:rPr lang="ru-RU" dirty="0" err="1">
                <a:solidFill>
                  <a:srgbClr val="FFFF00"/>
                </a:solidFill>
                <a:effectLst/>
              </a:rPr>
              <a:t>сонымен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бірге</a:t>
            </a:r>
            <a:r>
              <a:rPr lang="ru-RU" dirty="0">
                <a:solidFill>
                  <a:srgbClr val="FFFF00"/>
                </a:solidFill>
                <a:effectLst/>
              </a:rPr>
              <a:t> 1972 ж. Азия-Африка </a:t>
            </a:r>
            <a:r>
              <a:rPr lang="ru-RU" dirty="0" err="1">
                <a:solidFill>
                  <a:srgbClr val="FFFF00"/>
                </a:solidFill>
                <a:effectLst/>
              </a:rPr>
              <a:t>елдері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жазушыларымен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байланыс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жөніндегі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Қазақстандық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көмитеттің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төрағасы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болды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  <a:effectLst/>
              </a:rPr>
              <a:t>1981—83 </a:t>
            </a:r>
            <a:r>
              <a:rPr lang="ru-RU" dirty="0" err="1">
                <a:solidFill>
                  <a:srgbClr val="FFFF00"/>
                </a:solidFill>
                <a:effectLst/>
              </a:rPr>
              <a:t>жылдары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Қазақ</a:t>
            </a:r>
            <a:r>
              <a:rPr lang="ru-RU" dirty="0">
                <a:solidFill>
                  <a:srgbClr val="FFFF00"/>
                </a:solidFill>
                <a:effectLst/>
              </a:rPr>
              <a:t> КСР кинематография </a:t>
            </a:r>
            <a:r>
              <a:rPr lang="ru-RU" dirty="0" err="1">
                <a:solidFill>
                  <a:srgbClr val="FFFF00"/>
                </a:solidFill>
                <a:effectLst/>
              </a:rPr>
              <a:t>жөніндегі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мемлекеттік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комитетінің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төрағасы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.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8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93296"/>
            <a:ext cx="7543800" cy="914400"/>
          </a:xfrm>
        </p:spPr>
        <p:txBody>
          <a:bodyPr/>
          <a:lstStyle/>
          <a:p>
            <a:pPr marL="274320" lvl="0" indent="-256032">
              <a:spcBef>
                <a:spcPct val="20000"/>
              </a:spcBef>
            </a:pPr>
            <a: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r>
              <a:rPr lang="ru-RU" sz="21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>1959 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ж. С. М. Киров </a:t>
            </a:r>
            <a:r>
              <a:rPr lang="ru-RU" sz="2100" dirty="0" err="1">
                <a:solidFill>
                  <a:srgbClr val="FFFF00"/>
                </a:solidFill>
                <a:effectLst/>
                <a:ea typeface="+mn-ea"/>
                <a:cs typeface="+mn-cs"/>
              </a:rPr>
              <a:t>атындағы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 </a:t>
            </a:r>
            <a:r>
              <a:rPr lang="ru-RU" sz="2100" dirty="0" err="1">
                <a:solidFill>
                  <a:srgbClr val="FFFF00"/>
                </a:solidFill>
                <a:effectLst/>
                <a:ea typeface="+mn-ea"/>
                <a:cs typeface="+mn-cs"/>
              </a:rPr>
              <a:t>Қазақ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 </a:t>
            </a:r>
            <a:r>
              <a:rPr lang="ru-RU" sz="2100" dirty="0" err="1">
                <a:solidFill>
                  <a:srgbClr val="FFFF00"/>
                </a:solidFill>
                <a:effectLst/>
                <a:ea typeface="+mn-ea"/>
                <a:cs typeface="+mn-cs"/>
              </a:rPr>
              <a:t>мемлекеттік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 </a:t>
            </a:r>
            <a:r>
              <a:rPr lang="ru-RU" sz="2100" dirty="0" err="1">
                <a:solidFill>
                  <a:srgbClr val="FFFF00"/>
                </a:solidFill>
                <a:effectLst/>
                <a:ea typeface="+mn-ea"/>
                <a:cs typeface="+mn-cs"/>
              </a:rPr>
              <a:t>университетінің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 Геология </a:t>
            </a:r>
            <a:r>
              <a:rPr lang="ru-RU" sz="2100" dirty="0" err="1">
                <a:solidFill>
                  <a:srgbClr val="FFFF00"/>
                </a:solidFill>
                <a:effectLst/>
                <a:ea typeface="+mn-ea"/>
                <a:cs typeface="+mn-cs"/>
              </a:rPr>
              <a:t>факультетін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>, </a:t>
            </a:r>
            <a:r>
              <a:rPr lang="ru-RU" sz="2100" dirty="0" err="1" smtClean="0">
                <a:solidFill>
                  <a:srgbClr val="FFFF00"/>
                </a:solidFill>
                <a:effectLst/>
                <a:ea typeface="+mn-ea"/>
                <a:cs typeface="+mn-cs"/>
              </a:rPr>
              <a:t>кейін</a:t>
            </a:r>
            <a: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  <a:t/>
            </a:r>
            <a:br>
              <a:rPr lang="ru-RU" sz="2100" dirty="0">
                <a:solidFill>
                  <a:srgbClr val="FFFF00"/>
                </a:solidFill>
                <a:effectLst/>
                <a:ea typeface="+mn-ea"/>
                <a:cs typeface="+mn-cs"/>
              </a:rPr>
            </a:br>
            <a:endParaRPr lang="kk-K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97165" cy="36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6328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А. М. Горький </a:t>
            </a:r>
            <a:r>
              <a:rPr lang="ru-RU" dirty="0" err="1"/>
              <a:t>атындағы</a:t>
            </a:r>
            <a:r>
              <a:rPr lang="ru-RU" dirty="0"/>
              <a:t> </a:t>
            </a:r>
            <a:r>
              <a:rPr lang="ru-RU" dirty="0" err="1"/>
              <a:t>Әдебиет</a:t>
            </a:r>
            <a:r>
              <a:rPr lang="ru-RU" dirty="0"/>
              <a:t> </a:t>
            </a:r>
            <a:r>
              <a:rPr lang="ru-RU" dirty="0" err="1"/>
              <a:t>институтын</a:t>
            </a:r>
            <a:r>
              <a:rPr lang="ru-RU" dirty="0"/>
              <a:t> </a:t>
            </a:r>
            <a:r>
              <a:rPr lang="ru-RU" dirty="0" err="1"/>
              <a:t>бітіреді</a:t>
            </a:r>
            <a:r>
              <a:rPr lang="ru-RU" dirty="0"/>
              <a:t>.</a:t>
            </a:r>
            <a:br>
              <a:rPr lang="ru-RU" dirty="0"/>
            </a:b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687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3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55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22837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1989 ж. ақпанында халқаралық Невада-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kk-KZ" dirty="0">
                <a:solidFill>
                  <a:srgbClr val="FF0000"/>
                </a:solidFill>
              </a:rPr>
              <a:t>емей ядролық қаруға қарсы қозғалысының президенті болды.</a:t>
            </a:r>
          </a:p>
        </p:txBody>
      </p:sp>
    </p:spTree>
    <p:extLst>
      <p:ext uri="{BB962C8B-B14F-4D97-AF65-F5344CB8AC3E}">
        <p14:creationId xmlns:p14="http://schemas.microsoft.com/office/powerpoint/2010/main" val="252811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6633"/>
            <a:ext cx="7632848" cy="626469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Ақын</a:t>
            </a:r>
            <a:r>
              <a:rPr lang="ru-RU" b="1" dirty="0">
                <a:solidFill>
                  <a:srgbClr val="FFC000"/>
                </a:solidFill>
                <a:effectLst/>
              </a:rPr>
              <a:t> мен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өлең</a:t>
            </a:r>
            <a:endParaRPr lang="ru-RU" b="1" dirty="0">
              <a:solidFill>
                <a:srgbClr val="FFC000"/>
              </a:solidFill>
              <a:effectLst/>
            </a:endParaRP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Олжас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Сүлейменов</a:t>
            </a:r>
            <a:r>
              <a:rPr lang="ru-RU" dirty="0">
                <a:solidFill>
                  <a:srgbClr val="FFC000"/>
                </a:solidFill>
                <a:effectLst/>
              </a:rPr>
              <a:t> — </a:t>
            </a:r>
            <a:r>
              <a:rPr lang="ru-RU" dirty="0" err="1">
                <a:solidFill>
                  <a:srgbClr val="FFC000"/>
                </a:solidFill>
                <a:effectLst/>
              </a:rPr>
              <a:t>табиғатынан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рухани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/>
              </a:rPr>
              <a:t>бүғаланбаған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адам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r>
              <a:rPr lang="ru-RU" dirty="0" err="1">
                <a:solidFill>
                  <a:srgbClr val="FFC000"/>
                </a:solidFill>
                <a:effectLst/>
              </a:rPr>
              <a:t>Еркіндік</a:t>
            </a:r>
            <a:r>
              <a:rPr lang="ru-RU" dirty="0">
                <a:solidFill>
                  <a:srgbClr val="FFC000"/>
                </a:solidFill>
                <a:effectLst/>
              </a:rPr>
              <a:t> — </a:t>
            </a:r>
            <a:r>
              <a:rPr lang="ru-RU" dirty="0" err="1">
                <a:solidFill>
                  <a:srgbClr val="FFC000"/>
                </a:solidFill>
                <a:effectLst/>
              </a:rPr>
              <a:t>үнемі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оның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шығармашылық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және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қоғамдық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қызметіндеғі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негізгі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ұстаным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болып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табылатын-ды</a:t>
            </a:r>
            <a:r>
              <a:rPr lang="ru-RU" dirty="0">
                <a:solidFill>
                  <a:srgbClr val="FFC000"/>
                </a:solidFill>
                <a:effectLst/>
              </a:rPr>
              <a:t>. «</a:t>
            </a:r>
            <a:r>
              <a:rPr lang="ru-RU" dirty="0" err="1">
                <a:solidFill>
                  <a:srgbClr val="FFC000"/>
                </a:solidFill>
                <a:effectLst/>
              </a:rPr>
              <a:t>Еркіндік</a:t>
            </a:r>
            <a:r>
              <a:rPr lang="ru-RU" dirty="0">
                <a:solidFill>
                  <a:srgbClr val="FFC000"/>
                </a:solidFill>
                <a:effectLst/>
              </a:rPr>
              <a:t>» </a:t>
            </a:r>
            <a:r>
              <a:rPr lang="ru-RU" dirty="0" err="1">
                <a:solidFill>
                  <a:srgbClr val="FFC000"/>
                </a:solidFill>
                <a:effectLst/>
              </a:rPr>
              <a:t>сөзінің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мағынасы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көп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қырлы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r>
              <a:rPr lang="ru-RU" dirty="0" err="1">
                <a:solidFill>
                  <a:srgbClr val="FFC000"/>
                </a:solidFill>
                <a:effectLst/>
              </a:rPr>
              <a:t>Ақынның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өзі</a:t>
            </a:r>
            <a:r>
              <a:rPr lang="ru-RU" dirty="0">
                <a:solidFill>
                  <a:srgbClr val="FFC000"/>
                </a:solidFill>
                <a:effectLst/>
              </a:rPr>
              <a:t> де </a:t>
            </a:r>
            <a:r>
              <a:rPr lang="ru-RU" dirty="0" err="1">
                <a:solidFill>
                  <a:srgbClr val="FFC000"/>
                </a:solidFill>
                <a:effectLst/>
              </a:rPr>
              <a:t>дәл</a:t>
            </a:r>
            <a:r>
              <a:rPr lang="ru-RU" dirty="0">
                <a:solidFill>
                  <a:srgbClr val="FFC000"/>
                </a:solidFill>
                <a:effectLst/>
              </a:rPr>
              <a:t> осы </a:t>
            </a:r>
            <a:r>
              <a:rPr lang="ru-RU" dirty="0" err="1">
                <a:solidFill>
                  <a:srgbClr val="FFC000"/>
                </a:solidFill>
                <a:effectLst/>
              </a:rPr>
              <a:t>үғымға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бірнеше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түсініктемелер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үсынған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r>
              <a:rPr lang="ru-RU" dirty="0" err="1">
                <a:solidFill>
                  <a:srgbClr val="FFC000"/>
                </a:solidFill>
                <a:effectLst/>
              </a:rPr>
              <a:t>Заңғар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биіктікте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самғап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үшу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үшін</a:t>
            </a:r>
            <a:r>
              <a:rPr lang="ru-RU" dirty="0">
                <a:solidFill>
                  <a:srgbClr val="FFC000"/>
                </a:solidFill>
                <a:effectLst/>
              </a:rPr>
              <a:t> де </a:t>
            </a:r>
            <a:r>
              <a:rPr lang="ru-RU" dirty="0" err="1">
                <a:solidFill>
                  <a:srgbClr val="FFC000"/>
                </a:solidFill>
                <a:effectLst/>
              </a:rPr>
              <a:t>ауа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қажеттігін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ол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жақсы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түсінді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endParaRPr lang="ru-RU" dirty="0" smtClean="0">
              <a:solidFill>
                <a:srgbClr val="FFC000"/>
              </a:solidFill>
              <a:effectLst/>
            </a:endParaRPr>
          </a:p>
          <a:p>
            <a:r>
              <a:rPr lang="ru-RU" dirty="0" err="1" smtClean="0">
                <a:solidFill>
                  <a:srgbClr val="FFC000"/>
                </a:solidFill>
                <a:effectLst/>
              </a:rPr>
              <a:t>Сол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себепті</a:t>
            </a:r>
            <a:r>
              <a:rPr lang="ru-RU" dirty="0">
                <a:solidFill>
                  <a:srgbClr val="FFC000"/>
                </a:solidFill>
                <a:effectLst/>
              </a:rPr>
              <a:t>: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Суретшінің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шаруасы</a:t>
            </a:r>
            <a:r>
              <a:rPr lang="ru-RU" dirty="0">
                <a:solidFill>
                  <a:srgbClr val="FFC000"/>
                </a:solidFill>
                <a:effectLst/>
              </a:rPr>
              <a:t> не </a:t>
            </a:r>
            <a:r>
              <a:rPr lang="ru-RU" dirty="0" err="1">
                <a:solidFill>
                  <a:srgbClr val="FFC000"/>
                </a:solidFill>
                <a:effectLst/>
              </a:rPr>
              <a:t>далада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Дімкәс</a:t>
            </a:r>
            <a:r>
              <a:rPr lang="ru-RU" dirty="0">
                <a:solidFill>
                  <a:srgbClr val="FFC000"/>
                </a:solidFill>
                <a:effectLst/>
              </a:rPr>
              <a:t> талант — </a:t>
            </a:r>
            <a:r>
              <a:rPr lang="ru-RU" dirty="0" err="1">
                <a:solidFill>
                  <a:srgbClr val="FFC000"/>
                </a:solidFill>
                <a:effectLst/>
              </a:rPr>
              <a:t>далада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емес</a:t>
            </a:r>
            <a:r>
              <a:rPr lang="ru-RU" dirty="0">
                <a:solidFill>
                  <a:srgbClr val="FFC000"/>
                </a:solidFill>
                <a:effectLst/>
              </a:rPr>
              <a:t> —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Молада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Еркіндіктің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екінші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аты</a:t>
            </a:r>
            <a:r>
              <a:rPr lang="ru-RU" dirty="0">
                <a:solidFill>
                  <a:srgbClr val="FFC000"/>
                </a:solidFill>
                <a:effectLst/>
              </a:rPr>
              <a:t> — </a:t>
            </a:r>
            <a:r>
              <a:rPr lang="ru-RU" dirty="0" err="1">
                <a:solidFill>
                  <a:srgbClr val="FFC000"/>
                </a:solidFill>
                <a:effectLst/>
              </a:rPr>
              <a:t>сол</a:t>
            </a:r>
            <a:r>
              <a:rPr lang="ru-RU" dirty="0">
                <a:solidFill>
                  <a:srgbClr val="FFC000"/>
                </a:solidFill>
                <a:effectLst/>
              </a:rPr>
              <a:t> дала, 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Сол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даланы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жүр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өлеңге</a:t>
            </a:r>
            <a:r>
              <a:rPr lang="ru-RU" dirty="0">
                <a:solidFill>
                  <a:srgbClr val="FFC000"/>
                </a:solidFill>
                <a:effectLst/>
              </a:rPr>
              <a:t> бала да, —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деп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жырлайды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</TotalTime>
  <Words>540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1959 ж. С. М. Киров атындағы Қазақ мемлекеттік университетінің Геология факультетін, кейін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</cp:revision>
  <dcterms:created xsi:type="dcterms:W3CDTF">2017-04-05T18:26:34Z</dcterms:created>
  <dcterms:modified xsi:type="dcterms:W3CDTF">2021-09-06T18:45:21Z</dcterms:modified>
</cp:coreProperties>
</file>